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1" r:id="rId3"/>
    <p:sldId id="272" r:id="rId4"/>
    <p:sldId id="273" r:id="rId5"/>
    <p:sldId id="263" r:id="rId6"/>
    <p:sldId id="277" r:id="rId7"/>
    <p:sldId id="257" r:id="rId8"/>
    <p:sldId id="266" r:id="rId9"/>
    <p:sldId id="258" r:id="rId10"/>
    <p:sldId id="274" r:id="rId11"/>
    <p:sldId id="276" r:id="rId12"/>
    <p:sldId id="275" r:id="rId13"/>
    <p:sldId id="267" r:id="rId14"/>
    <p:sldId id="270" r:id="rId15"/>
    <p:sldId id="261" r:id="rId16"/>
    <p:sldId id="269"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54B362-86E5-4672-BB0B-43CAD77E5078}" type="doc">
      <dgm:prSet loTypeId="urn:microsoft.com/office/officeart/2016/7/layout/RepeatingBendingProcessNew" loCatId="process" qsTypeId="urn:microsoft.com/office/officeart/2005/8/quickstyle/simple1" qsCatId="simple" csTypeId="urn:microsoft.com/office/officeart/2005/8/colors/colorful5" csCatId="colorful"/>
      <dgm:spPr/>
      <dgm:t>
        <a:bodyPr/>
        <a:lstStyle/>
        <a:p>
          <a:endParaRPr lang="en-US"/>
        </a:p>
      </dgm:t>
    </dgm:pt>
    <dgm:pt modelId="{7E8279B0-1950-4CC4-AB65-CC2529B59481}">
      <dgm:prSet/>
      <dgm:spPr/>
      <dgm:t>
        <a:bodyPr/>
        <a:lstStyle/>
        <a:p>
          <a:r>
            <a:rPr lang="en-US" b="1" i="0" baseline="30000"/>
            <a:t>The 5 Steps That Lead to Well-developed Service Plans</a:t>
          </a:r>
          <a:endParaRPr lang="en-US"/>
        </a:p>
      </dgm:t>
    </dgm:pt>
    <dgm:pt modelId="{4307CB85-969F-4243-B158-E9A7CE586284}" type="parTrans" cxnId="{66073320-B1E7-419C-BA49-EE23056B99AA}">
      <dgm:prSet/>
      <dgm:spPr/>
      <dgm:t>
        <a:bodyPr/>
        <a:lstStyle/>
        <a:p>
          <a:endParaRPr lang="en-US"/>
        </a:p>
      </dgm:t>
    </dgm:pt>
    <dgm:pt modelId="{038BEE47-6999-4E55-BD8D-8C03CC7D46E8}" type="sibTrans" cxnId="{66073320-B1E7-419C-BA49-EE23056B99AA}">
      <dgm:prSet/>
      <dgm:spPr/>
      <dgm:t>
        <a:bodyPr/>
        <a:lstStyle/>
        <a:p>
          <a:endParaRPr lang="en-US"/>
        </a:p>
      </dgm:t>
    </dgm:pt>
    <dgm:pt modelId="{C1083D56-A89B-4E8C-9300-645AABAF7AAE}">
      <dgm:prSet/>
      <dgm:spPr/>
      <dgm:t>
        <a:bodyPr/>
        <a:lstStyle/>
        <a:p>
          <a:r>
            <a:rPr lang="en-US" b="0" i="0"/>
            <a:t>Complete your Assessment/FNA</a:t>
          </a:r>
          <a:endParaRPr lang="en-US"/>
        </a:p>
      </dgm:t>
    </dgm:pt>
    <dgm:pt modelId="{9DECF19A-9E6A-4E19-8DA5-20E92CFC54D6}" type="parTrans" cxnId="{FD17DA96-DD36-408B-BCF9-4EA1F34E63EE}">
      <dgm:prSet/>
      <dgm:spPr/>
      <dgm:t>
        <a:bodyPr/>
        <a:lstStyle/>
        <a:p>
          <a:endParaRPr lang="en-US"/>
        </a:p>
      </dgm:t>
    </dgm:pt>
    <dgm:pt modelId="{C0081591-AFEC-494C-B695-2DB62E2E3671}" type="sibTrans" cxnId="{FD17DA96-DD36-408B-BCF9-4EA1F34E63EE}">
      <dgm:prSet/>
      <dgm:spPr/>
      <dgm:t>
        <a:bodyPr/>
        <a:lstStyle/>
        <a:p>
          <a:endParaRPr lang="en-US"/>
        </a:p>
      </dgm:t>
    </dgm:pt>
    <dgm:pt modelId="{86A44F5A-3F29-4334-AABD-12512298F475}">
      <dgm:prSet/>
      <dgm:spPr/>
      <dgm:t>
        <a:bodyPr/>
        <a:lstStyle/>
        <a:p>
          <a:r>
            <a:rPr lang="en-US" b="0" i="0"/>
            <a:t>Determine Service/Care Needed</a:t>
          </a:r>
          <a:endParaRPr lang="en-US"/>
        </a:p>
      </dgm:t>
    </dgm:pt>
    <dgm:pt modelId="{F429A357-FFC2-4243-AB6A-121229C2000F}" type="parTrans" cxnId="{29033969-3895-4AA6-BEB5-2687159E8F9A}">
      <dgm:prSet/>
      <dgm:spPr/>
      <dgm:t>
        <a:bodyPr/>
        <a:lstStyle/>
        <a:p>
          <a:endParaRPr lang="en-US"/>
        </a:p>
      </dgm:t>
    </dgm:pt>
    <dgm:pt modelId="{2FBD9732-62BD-4DEC-B87C-40320EDB48CC}" type="sibTrans" cxnId="{29033969-3895-4AA6-BEB5-2687159E8F9A}">
      <dgm:prSet/>
      <dgm:spPr/>
      <dgm:t>
        <a:bodyPr/>
        <a:lstStyle/>
        <a:p>
          <a:endParaRPr lang="en-US"/>
        </a:p>
      </dgm:t>
    </dgm:pt>
    <dgm:pt modelId="{457F0C80-CA85-48CF-8FC6-B5949924A1A5}">
      <dgm:prSet/>
      <dgm:spPr/>
      <dgm:t>
        <a:bodyPr/>
        <a:lstStyle/>
        <a:p>
          <a:r>
            <a:rPr lang="en-US" b="0" i="0"/>
            <a:t>Set specific, measurable, and achievable goals that guide care for the resident.</a:t>
          </a:r>
          <a:endParaRPr lang="en-US"/>
        </a:p>
      </dgm:t>
    </dgm:pt>
    <dgm:pt modelId="{B74E4011-C0F5-4BBB-A59A-D2C74D74AAB3}" type="parTrans" cxnId="{0F3D8C67-28CA-4EFC-8BD8-24F964862832}">
      <dgm:prSet/>
      <dgm:spPr/>
      <dgm:t>
        <a:bodyPr/>
        <a:lstStyle/>
        <a:p>
          <a:endParaRPr lang="en-US"/>
        </a:p>
      </dgm:t>
    </dgm:pt>
    <dgm:pt modelId="{C78448BD-E878-4D57-9545-DD6E91ED616D}" type="sibTrans" cxnId="{0F3D8C67-28CA-4EFC-8BD8-24F964862832}">
      <dgm:prSet/>
      <dgm:spPr/>
      <dgm:t>
        <a:bodyPr/>
        <a:lstStyle/>
        <a:p>
          <a:endParaRPr lang="en-US"/>
        </a:p>
      </dgm:t>
    </dgm:pt>
    <dgm:pt modelId="{CCDB89BA-B90D-4FA1-85BF-1F4AFEBE777B}">
      <dgm:prSet/>
      <dgm:spPr/>
      <dgm:t>
        <a:bodyPr/>
        <a:lstStyle/>
        <a:p>
          <a:r>
            <a:rPr lang="en-US" b="0" i="0"/>
            <a:t>Complete the Implementation/Interventions. The Interventions part focuses on helping the resident and care providers achieve expected outcomes</a:t>
          </a:r>
          <a:endParaRPr lang="en-US"/>
        </a:p>
      </dgm:t>
    </dgm:pt>
    <dgm:pt modelId="{90E7BA36-9AF6-4FB0-AE3A-D41E150EDFEA}" type="parTrans" cxnId="{8B854C56-8434-4CFB-9B1B-E69EE9BBD358}">
      <dgm:prSet/>
      <dgm:spPr/>
      <dgm:t>
        <a:bodyPr/>
        <a:lstStyle/>
        <a:p>
          <a:endParaRPr lang="en-US"/>
        </a:p>
      </dgm:t>
    </dgm:pt>
    <dgm:pt modelId="{6EEEE029-FC31-4F9D-8B9B-64B8971A5363}" type="sibTrans" cxnId="{8B854C56-8434-4CFB-9B1B-E69EE9BBD358}">
      <dgm:prSet/>
      <dgm:spPr/>
      <dgm:t>
        <a:bodyPr/>
        <a:lstStyle/>
        <a:p>
          <a:endParaRPr lang="en-US"/>
        </a:p>
      </dgm:t>
    </dgm:pt>
    <dgm:pt modelId="{2FBAA0EF-34FB-4EBB-B4AE-908615DA1019}">
      <dgm:prSet/>
      <dgm:spPr/>
      <dgm:t>
        <a:bodyPr/>
        <a:lstStyle/>
        <a:p>
          <a:r>
            <a:rPr lang="en-US" b="0" i="0"/>
            <a:t>Finally, Evaluate the Service Plan; Decide if the Plan Needs Modification. A community must keep evaluating their residents’ wellness or health status. </a:t>
          </a:r>
          <a:endParaRPr lang="en-US"/>
        </a:p>
      </dgm:t>
    </dgm:pt>
    <dgm:pt modelId="{317D1C96-0DB8-4603-B3CB-2B4EB6515A69}" type="parTrans" cxnId="{F92FA6CD-1938-4C93-91C7-2E9CD1523C41}">
      <dgm:prSet/>
      <dgm:spPr/>
      <dgm:t>
        <a:bodyPr/>
        <a:lstStyle/>
        <a:p>
          <a:endParaRPr lang="en-US"/>
        </a:p>
      </dgm:t>
    </dgm:pt>
    <dgm:pt modelId="{077D3D9F-14F2-4AE2-8F23-ECEBE107DDC7}" type="sibTrans" cxnId="{F92FA6CD-1938-4C93-91C7-2E9CD1523C41}">
      <dgm:prSet/>
      <dgm:spPr/>
      <dgm:t>
        <a:bodyPr/>
        <a:lstStyle/>
        <a:p>
          <a:endParaRPr lang="en-US"/>
        </a:p>
      </dgm:t>
    </dgm:pt>
    <dgm:pt modelId="{9C996741-A067-4520-BEF7-407A2DB0801A}" type="pres">
      <dgm:prSet presAssocID="{FE54B362-86E5-4672-BB0B-43CAD77E5078}" presName="Name0" presStyleCnt="0">
        <dgm:presLayoutVars>
          <dgm:dir/>
          <dgm:resizeHandles val="exact"/>
        </dgm:presLayoutVars>
      </dgm:prSet>
      <dgm:spPr/>
    </dgm:pt>
    <dgm:pt modelId="{81C5C389-227C-4C83-BECF-FA36CB1F0E5D}" type="pres">
      <dgm:prSet presAssocID="{7E8279B0-1950-4CC4-AB65-CC2529B59481}" presName="node" presStyleLbl="node1" presStyleIdx="0" presStyleCnt="6">
        <dgm:presLayoutVars>
          <dgm:bulletEnabled val="1"/>
        </dgm:presLayoutVars>
      </dgm:prSet>
      <dgm:spPr/>
    </dgm:pt>
    <dgm:pt modelId="{ED4530ED-0C2E-48D9-8574-59ED432AEA1E}" type="pres">
      <dgm:prSet presAssocID="{038BEE47-6999-4E55-BD8D-8C03CC7D46E8}" presName="sibTrans" presStyleLbl="sibTrans1D1" presStyleIdx="0" presStyleCnt="5"/>
      <dgm:spPr/>
    </dgm:pt>
    <dgm:pt modelId="{BBF3EA76-F404-48AD-A245-934FACD40EEC}" type="pres">
      <dgm:prSet presAssocID="{038BEE47-6999-4E55-BD8D-8C03CC7D46E8}" presName="connectorText" presStyleLbl="sibTrans1D1" presStyleIdx="0" presStyleCnt="5"/>
      <dgm:spPr/>
    </dgm:pt>
    <dgm:pt modelId="{3A4DA302-1A17-489B-8421-BBEDA85B760A}" type="pres">
      <dgm:prSet presAssocID="{C1083D56-A89B-4E8C-9300-645AABAF7AAE}" presName="node" presStyleLbl="node1" presStyleIdx="1" presStyleCnt="6">
        <dgm:presLayoutVars>
          <dgm:bulletEnabled val="1"/>
        </dgm:presLayoutVars>
      </dgm:prSet>
      <dgm:spPr/>
    </dgm:pt>
    <dgm:pt modelId="{B4B69F6C-F882-4152-AF8B-0A06BF721849}" type="pres">
      <dgm:prSet presAssocID="{C0081591-AFEC-494C-B695-2DB62E2E3671}" presName="sibTrans" presStyleLbl="sibTrans1D1" presStyleIdx="1" presStyleCnt="5"/>
      <dgm:spPr/>
    </dgm:pt>
    <dgm:pt modelId="{60B26A49-8763-433C-9AC2-DB77E467BAF0}" type="pres">
      <dgm:prSet presAssocID="{C0081591-AFEC-494C-B695-2DB62E2E3671}" presName="connectorText" presStyleLbl="sibTrans1D1" presStyleIdx="1" presStyleCnt="5"/>
      <dgm:spPr/>
    </dgm:pt>
    <dgm:pt modelId="{5957E60E-80EC-495B-B9A4-F482FCF62076}" type="pres">
      <dgm:prSet presAssocID="{86A44F5A-3F29-4334-AABD-12512298F475}" presName="node" presStyleLbl="node1" presStyleIdx="2" presStyleCnt="6">
        <dgm:presLayoutVars>
          <dgm:bulletEnabled val="1"/>
        </dgm:presLayoutVars>
      </dgm:prSet>
      <dgm:spPr/>
    </dgm:pt>
    <dgm:pt modelId="{98434857-19EB-4C39-96CC-BC979B3AE352}" type="pres">
      <dgm:prSet presAssocID="{2FBD9732-62BD-4DEC-B87C-40320EDB48CC}" presName="sibTrans" presStyleLbl="sibTrans1D1" presStyleIdx="2" presStyleCnt="5"/>
      <dgm:spPr/>
    </dgm:pt>
    <dgm:pt modelId="{21223DD5-517C-4D7D-BBBC-009771F75824}" type="pres">
      <dgm:prSet presAssocID="{2FBD9732-62BD-4DEC-B87C-40320EDB48CC}" presName="connectorText" presStyleLbl="sibTrans1D1" presStyleIdx="2" presStyleCnt="5"/>
      <dgm:spPr/>
    </dgm:pt>
    <dgm:pt modelId="{6B1ECB3E-AA6D-4334-B658-EA5D2BBCED4F}" type="pres">
      <dgm:prSet presAssocID="{457F0C80-CA85-48CF-8FC6-B5949924A1A5}" presName="node" presStyleLbl="node1" presStyleIdx="3" presStyleCnt="6">
        <dgm:presLayoutVars>
          <dgm:bulletEnabled val="1"/>
        </dgm:presLayoutVars>
      </dgm:prSet>
      <dgm:spPr/>
    </dgm:pt>
    <dgm:pt modelId="{9C75CE77-8A64-40C0-8982-9F14B4F017B7}" type="pres">
      <dgm:prSet presAssocID="{C78448BD-E878-4D57-9545-DD6E91ED616D}" presName="sibTrans" presStyleLbl="sibTrans1D1" presStyleIdx="3" presStyleCnt="5"/>
      <dgm:spPr/>
    </dgm:pt>
    <dgm:pt modelId="{7F5CF008-5C13-48B9-A92E-663F0025E3D8}" type="pres">
      <dgm:prSet presAssocID="{C78448BD-E878-4D57-9545-DD6E91ED616D}" presName="connectorText" presStyleLbl="sibTrans1D1" presStyleIdx="3" presStyleCnt="5"/>
      <dgm:spPr/>
    </dgm:pt>
    <dgm:pt modelId="{33F4DC91-2BB7-4437-8FE0-89796CC9EE54}" type="pres">
      <dgm:prSet presAssocID="{CCDB89BA-B90D-4FA1-85BF-1F4AFEBE777B}" presName="node" presStyleLbl="node1" presStyleIdx="4" presStyleCnt="6">
        <dgm:presLayoutVars>
          <dgm:bulletEnabled val="1"/>
        </dgm:presLayoutVars>
      </dgm:prSet>
      <dgm:spPr/>
    </dgm:pt>
    <dgm:pt modelId="{C527F628-7196-495F-B75B-39540D699E1F}" type="pres">
      <dgm:prSet presAssocID="{6EEEE029-FC31-4F9D-8B9B-64B8971A5363}" presName="sibTrans" presStyleLbl="sibTrans1D1" presStyleIdx="4" presStyleCnt="5"/>
      <dgm:spPr/>
    </dgm:pt>
    <dgm:pt modelId="{E6D5DDF6-C86E-49F9-A68D-274DDB83E19B}" type="pres">
      <dgm:prSet presAssocID="{6EEEE029-FC31-4F9D-8B9B-64B8971A5363}" presName="connectorText" presStyleLbl="sibTrans1D1" presStyleIdx="4" presStyleCnt="5"/>
      <dgm:spPr/>
    </dgm:pt>
    <dgm:pt modelId="{44400E2B-6EEB-40A8-8CE1-B52DCA0B4DF3}" type="pres">
      <dgm:prSet presAssocID="{2FBAA0EF-34FB-4EBB-B4AE-908615DA1019}" presName="node" presStyleLbl="node1" presStyleIdx="5" presStyleCnt="6">
        <dgm:presLayoutVars>
          <dgm:bulletEnabled val="1"/>
        </dgm:presLayoutVars>
      </dgm:prSet>
      <dgm:spPr/>
    </dgm:pt>
  </dgm:ptLst>
  <dgm:cxnLst>
    <dgm:cxn modelId="{2FDC6F04-AE8B-4334-947D-DF26748E065D}" type="presOf" srcId="{CCDB89BA-B90D-4FA1-85BF-1F4AFEBE777B}" destId="{33F4DC91-2BB7-4437-8FE0-89796CC9EE54}" srcOrd="0" destOrd="0" presId="urn:microsoft.com/office/officeart/2016/7/layout/RepeatingBendingProcessNew"/>
    <dgm:cxn modelId="{E80B1B06-E343-4AC9-9A19-65F23B33BE36}" type="presOf" srcId="{6EEEE029-FC31-4F9D-8B9B-64B8971A5363}" destId="{C527F628-7196-495F-B75B-39540D699E1F}" srcOrd="0" destOrd="0" presId="urn:microsoft.com/office/officeart/2016/7/layout/RepeatingBendingProcessNew"/>
    <dgm:cxn modelId="{BF5AD40C-1975-4D55-8FB7-E8BCD31F46A7}" type="presOf" srcId="{86A44F5A-3F29-4334-AABD-12512298F475}" destId="{5957E60E-80EC-495B-B9A4-F482FCF62076}" srcOrd="0" destOrd="0" presId="urn:microsoft.com/office/officeart/2016/7/layout/RepeatingBendingProcessNew"/>
    <dgm:cxn modelId="{66073320-B1E7-419C-BA49-EE23056B99AA}" srcId="{FE54B362-86E5-4672-BB0B-43CAD77E5078}" destId="{7E8279B0-1950-4CC4-AB65-CC2529B59481}" srcOrd="0" destOrd="0" parTransId="{4307CB85-969F-4243-B158-E9A7CE586284}" sibTransId="{038BEE47-6999-4E55-BD8D-8C03CC7D46E8}"/>
    <dgm:cxn modelId="{BD58AE30-04C3-4FAE-BF52-EDE381F2783E}" type="presOf" srcId="{457F0C80-CA85-48CF-8FC6-B5949924A1A5}" destId="{6B1ECB3E-AA6D-4334-B658-EA5D2BBCED4F}" srcOrd="0" destOrd="0" presId="urn:microsoft.com/office/officeart/2016/7/layout/RepeatingBendingProcessNew"/>
    <dgm:cxn modelId="{5315933F-5637-494D-AC8B-AA455F21A094}" type="presOf" srcId="{038BEE47-6999-4E55-BD8D-8C03CC7D46E8}" destId="{BBF3EA76-F404-48AD-A245-934FACD40EEC}" srcOrd="1" destOrd="0" presId="urn:microsoft.com/office/officeart/2016/7/layout/RepeatingBendingProcessNew"/>
    <dgm:cxn modelId="{7EFB1D41-E12D-4DCA-87EA-18B87CEA3AAB}" type="presOf" srcId="{C0081591-AFEC-494C-B695-2DB62E2E3671}" destId="{60B26A49-8763-433C-9AC2-DB77E467BAF0}" srcOrd="1" destOrd="0" presId="urn:microsoft.com/office/officeart/2016/7/layout/RepeatingBendingProcessNew"/>
    <dgm:cxn modelId="{0F3D8C67-28CA-4EFC-8BD8-24F964862832}" srcId="{FE54B362-86E5-4672-BB0B-43CAD77E5078}" destId="{457F0C80-CA85-48CF-8FC6-B5949924A1A5}" srcOrd="3" destOrd="0" parTransId="{B74E4011-C0F5-4BBB-A59A-D2C74D74AAB3}" sibTransId="{C78448BD-E878-4D57-9545-DD6E91ED616D}"/>
    <dgm:cxn modelId="{29033969-3895-4AA6-BEB5-2687159E8F9A}" srcId="{FE54B362-86E5-4672-BB0B-43CAD77E5078}" destId="{86A44F5A-3F29-4334-AABD-12512298F475}" srcOrd="2" destOrd="0" parTransId="{F429A357-FFC2-4243-AB6A-121229C2000F}" sibTransId="{2FBD9732-62BD-4DEC-B87C-40320EDB48CC}"/>
    <dgm:cxn modelId="{47BA754D-FA70-41C5-9601-6D72A0397C1F}" type="presOf" srcId="{7E8279B0-1950-4CC4-AB65-CC2529B59481}" destId="{81C5C389-227C-4C83-BECF-FA36CB1F0E5D}" srcOrd="0" destOrd="0" presId="urn:microsoft.com/office/officeart/2016/7/layout/RepeatingBendingProcessNew"/>
    <dgm:cxn modelId="{81885B53-3FF8-4117-B6D5-48E9794819C2}" type="presOf" srcId="{038BEE47-6999-4E55-BD8D-8C03CC7D46E8}" destId="{ED4530ED-0C2E-48D9-8574-59ED432AEA1E}" srcOrd="0" destOrd="0" presId="urn:microsoft.com/office/officeart/2016/7/layout/RepeatingBendingProcessNew"/>
    <dgm:cxn modelId="{3B6EBE54-23E6-42F5-85DE-31D57ABDF32F}" type="presOf" srcId="{2FBD9732-62BD-4DEC-B87C-40320EDB48CC}" destId="{21223DD5-517C-4D7D-BBBC-009771F75824}" srcOrd="1" destOrd="0" presId="urn:microsoft.com/office/officeart/2016/7/layout/RepeatingBendingProcessNew"/>
    <dgm:cxn modelId="{3600C154-A0B6-405E-B249-DC36015572EF}" type="presOf" srcId="{C0081591-AFEC-494C-B695-2DB62E2E3671}" destId="{B4B69F6C-F882-4152-AF8B-0A06BF721849}" srcOrd="0" destOrd="0" presId="urn:microsoft.com/office/officeart/2016/7/layout/RepeatingBendingProcessNew"/>
    <dgm:cxn modelId="{8B854C56-8434-4CFB-9B1B-E69EE9BBD358}" srcId="{FE54B362-86E5-4672-BB0B-43CAD77E5078}" destId="{CCDB89BA-B90D-4FA1-85BF-1F4AFEBE777B}" srcOrd="4" destOrd="0" parTransId="{90E7BA36-9AF6-4FB0-AE3A-D41E150EDFEA}" sibTransId="{6EEEE029-FC31-4F9D-8B9B-64B8971A5363}"/>
    <dgm:cxn modelId="{FD17DA96-DD36-408B-BCF9-4EA1F34E63EE}" srcId="{FE54B362-86E5-4672-BB0B-43CAD77E5078}" destId="{C1083D56-A89B-4E8C-9300-645AABAF7AAE}" srcOrd="1" destOrd="0" parTransId="{9DECF19A-9E6A-4E19-8DA5-20E92CFC54D6}" sibTransId="{C0081591-AFEC-494C-B695-2DB62E2E3671}"/>
    <dgm:cxn modelId="{A042C0AB-BC20-48B8-A49D-EA8463304282}" type="presOf" srcId="{C78448BD-E878-4D57-9545-DD6E91ED616D}" destId="{7F5CF008-5C13-48B9-A92E-663F0025E3D8}" srcOrd="1" destOrd="0" presId="urn:microsoft.com/office/officeart/2016/7/layout/RepeatingBendingProcessNew"/>
    <dgm:cxn modelId="{6EE15FBF-0B82-4643-969E-E3EC4F44E05F}" type="presOf" srcId="{FE54B362-86E5-4672-BB0B-43CAD77E5078}" destId="{9C996741-A067-4520-BEF7-407A2DB0801A}" srcOrd="0" destOrd="0" presId="urn:microsoft.com/office/officeart/2016/7/layout/RepeatingBendingProcessNew"/>
    <dgm:cxn modelId="{A08702C4-3F2B-4376-AF3C-75DE2144A69D}" type="presOf" srcId="{2FBAA0EF-34FB-4EBB-B4AE-908615DA1019}" destId="{44400E2B-6EEB-40A8-8CE1-B52DCA0B4DF3}" srcOrd="0" destOrd="0" presId="urn:microsoft.com/office/officeart/2016/7/layout/RepeatingBendingProcessNew"/>
    <dgm:cxn modelId="{F92FA6CD-1938-4C93-91C7-2E9CD1523C41}" srcId="{FE54B362-86E5-4672-BB0B-43CAD77E5078}" destId="{2FBAA0EF-34FB-4EBB-B4AE-908615DA1019}" srcOrd="5" destOrd="0" parTransId="{317D1C96-0DB8-4603-B3CB-2B4EB6515A69}" sibTransId="{077D3D9F-14F2-4AE2-8F23-ECEBE107DDC7}"/>
    <dgm:cxn modelId="{7110A0CF-0502-4BB2-9395-2888AD352C95}" type="presOf" srcId="{6EEEE029-FC31-4F9D-8B9B-64B8971A5363}" destId="{E6D5DDF6-C86E-49F9-A68D-274DDB83E19B}" srcOrd="1" destOrd="0" presId="urn:microsoft.com/office/officeart/2016/7/layout/RepeatingBendingProcessNew"/>
    <dgm:cxn modelId="{A98457E7-2BDD-4EED-8CAA-0200D72EE7B3}" type="presOf" srcId="{2FBD9732-62BD-4DEC-B87C-40320EDB48CC}" destId="{98434857-19EB-4C39-96CC-BC979B3AE352}" srcOrd="0" destOrd="0" presId="urn:microsoft.com/office/officeart/2016/7/layout/RepeatingBendingProcessNew"/>
    <dgm:cxn modelId="{BA135DFD-3B9D-42F3-91D6-BFEEE150281D}" type="presOf" srcId="{C78448BD-E878-4D57-9545-DD6E91ED616D}" destId="{9C75CE77-8A64-40C0-8982-9F14B4F017B7}" srcOrd="0" destOrd="0" presId="urn:microsoft.com/office/officeart/2016/7/layout/RepeatingBendingProcessNew"/>
    <dgm:cxn modelId="{E2DCFAFE-8485-495E-A98A-0DFBC011C405}" type="presOf" srcId="{C1083D56-A89B-4E8C-9300-645AABAF7AAE}" destId="{3A4DA302-1A17-489B-8421-BBEDA85B760A}" srcOrd="0" destOrd="0" presId="urn:microsoft.com/office/officeart/2016/7/layout/RepeatingBendingProcessNew"/>
    <dgm:cxn modelId="{69DC1D54-5F3D-49D6-A936-CB9D490D16DD}" type="presParOf" srcId="{9C996741-A067-4520-BEF7-407A2DB0801A}" destId="{81C5C389-227C-4C83-BECF-FA36CB1F0E5D}" srcOrd="0" destOrd="0" presId="urn:microsoft.com/office/officeart/2016/7/layout/RepeatingBendingProcessNew"/>
    <dgm:cxn modelId="{10312139-A638-443F-8EC0-A956C4C17537}" type="presParOf" srcId="{9C996741-A067-4520-BEF7-407A2DB0801A}" destId="{ED4530ED-0C2E-48D9-8574-59ED432AEA1E}" srcOrd="1" destOrd="0" presId="urn:microsoft.com/office/officeart/2016/7/layout/RepeatingBendingProcessNew"/>
    <dgm:cxn modelId="{7A8A2DE5-FF1D-4360-B7B9-BC1E39F0EE4D}" type="presParOf" srcId="{ED4530ED-0C2E-48D9-8574-59ED432AEA1E}" destId="{BBF3EA76-F404-48AD-A245-934FACD40EEC}" srcOrd="0" destOrd="0" presId="urn:microsoft.com/office/officeart/2016/7/layout/RepeatingBendingProcessNew"/>
    <dgm:cxn modelId="{42532D3E-4BC5-41B9-AEFE-B49160136902}" type="presParOf" srcId="{9C996741-A067-4520-BEF7-407A2DB0801A}" destId="{3A4DA302-1A17-489B-8421-BBEDA85B760A}" srcOrd="2" destOrd="0" presId="urn:microsoft.com/office/officeart/2016/7/layout/RepeatingBendingProcessNew"/>
    <dgm:cxn modelId="{E5F10E4F-33E4-487D-BD3D-3594FDDA0F5B}" type="presParOf" srcId="{9C996741-A067-4520-BEF7-407A2DB0801A}" destId="{B4B69F6C-F882-4152-AF8B-0A06BF721849}" srcOrd="3" destOrd="0" presId="urn:microsoft.com/office/officeart/2016/7/layout/RepeatingBendingProcessNew"/>
    <dgm:cxn modelId="{88B33237-6AF4-481B-8A67-6D002FDE0D33}" type="presParOf" srcId="{B4B69F6C-F882-4152-AF8B-0A06BF721849}" destId="{60B26A49-8763-433C-9AC2-DB77E467BAF0}" srcOrd="0" destOrd="0" presId="urn:microsoft.com/office/officeart/2016/7/layout/RepeatingBendingProcessNew"/>
    <dgm:cxn modelId="{8FA9B52C-BCA7-4344-9793-FAA1002865C9}" type="presParOf" srcId="{9C996741-A067-4520-BEF7-407A2DB0801A}" destId="{5957E60E-80EC-495B-B9A4-F482FCF62076}" srcOrd="4" destOrd="0" presId="urn:microsoft.com/office/officeart/2016/7/layout/RepeatingBendingProcessNew"/>
    <dgm:cxn modelId="{F4E89ACE-3310-4C63-8ACE-BD64279EF8FB}" type="presParOf" srcId="{9C996741-A067-4520-BEF7-407A2DB0801A}" destId="{98434857-19EB-4C39-96CC-BC979B3AE352}" srcOrd="5" destOrd="0" presId="urn:microsoft.com/office/officeart/2016/7/layout/RepeatingBendingProcessNew"/>
    <dgm:cxn modelId="{18569291-2F7A-47BF-A1E8-0231BDB90EDB}" type="presParOf" srcId="{98434857-19EB-4C39-96CC-BC979B3AE352}" destId="{21223DD5-517C-4D7D-BBBC-009771F75824}" srcOrd="0" destOrd="0" presId="urn:microsoft.com/office/officeart/2016/7/layout/RepeatingBendingProcessNew"/>
    <dgm:cxn modelId="{B07D6AFF-CEB7-425C-8D7B-E2F0CB3A8F70}" type="presParOf" srcId="{9C996741-A067-4520-BEF7-407A2DB0801A}" destId="{6B1ECB3E-AA6D-4334-B658-EA5D2BBCED4F}" srcOrd="6" destOrd="0" presId="urn:microsoft.com/office/officeart/2016/7/layout/RepeatingBendingProcessNew"/>
    <dgm:cxn modelId="{4291D902-1957-498C-8B8D-076C3E84A620}" type="presParOf" srcId="{9C996741-A067-4520-BEF7-407A2DB0801A}" destId="{9C75CE77-8A64-40C0-8982-9F14B4F017B7}" srcOrd="7" destOrd="0" presId="urn:microsoft.com/office/officeart/2016/7/layout/RepeatingBendingProcessNew"/>
    <dgm:cxn modelId="{898CAD84-BAF1-4828-832D-B02E80891286}" type="presParOf" srcId="{9C75CE77-8A64-40C0-8982-9F14B4F017B7}" destId="{7F5CF008-5C13-48B9-A92E-663F0025E3D8}" srcOrd="0" destOrd="0" presId="urn:microsoft.com/office/officeart/2016/7/layout/RepeatingBendingProcessNew"/>
    <dgm:cxn modelId="{F09463F9-BC7B-40B8-8942-1926EAB2253D}" type="presParOf" srcId="{9C996741-A067-4520-BEF7-407A2DB0801A}" destId="{33F4DC91-2BB7-4437-8FE0-89796CC9EE54}" srcOrd="8" destOrd="0" presId="urn:microsoft.com/office/officeart/2016/7/layout/RepeatingBendingProcessNew"/>
    <dgm:cxn modelId="{91B75BB6-BC66-4169-A23D-9B7CA3A1F28F}" type="presParOf" srcId="{9C996741-A067-4520-BEF7-407A2DB0801A}" destId="{C527F628-7196-495F-B75B-39540D699E1F}" srcOrd="9" destOrd="0" presId="urn:microsoft.com/office/officeart/2016/7/layout/RepeatingBendingProcessNew"/>
    <dgm:cxn modelId="{6B191A02-C0E8-4BA6-961A-B29F371E1D3B}" type="presParOf" srcId="{C527F628-7196-495F-B75B-39540D699E1F}" destId="{E6D5DDF6-C86E-49F9-A68D-274DDB83E19B}" srcOrd="0" destOrd="0" presId="urn:microsoft.com/office/officeart/2016/7/layout/RepeatingBendingProcessNew"/>
    <dgm:cxn modelId="{AC7035CD-45C6-4DB6-96A4-CB9DD37BCE77}" type="presParOf" srcId="{9C996741-A067-4520-BEF7-407A2DB0801A}" destId="{44400E2B-6EEB-40A8-8CE1-B52DCA0B4DF3}"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530ED-0C2E-48D9-8574-59ED432AEA1E}">
      <dsp:nvSpPr>
        <dsp:cNvPr id="0" name=""/>
        <dsp:cNvSpPr/>
      </dsp:nvSpPr>
      <dsp:spPr>
        <a:xfrm>
          <a:off x="3501130" y="627132"/>
          <a:ext cx="483890" cy="91440"/>
        </a:xfrm>
        <a:custGeom>
          <a:avLst/>
          <a:gdLst/>
          <a:ahLst/>
          <a:cxnLst/>
          <a:rect l="0" t="0" r="0" b="0"/>
          <a:pathLst>
            <a:path>
              <a:moveTo>
                <a:pt x="0" y="45720"/>
              </a:moveTo>
              <a:lnTo>
                <a:pt x="483890"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30214" y="670280"/>
        <a:ext cx="25724" cy="5144"/>
      </dsp:txXfrm>
    </dsp:sp>
    <dsp:sp modelId="{81C5C389-227C-4C83-BECF-FA36CB1F0E5D}">
      <dsp:nvSpPr>
        <dsp:cNvPr id="0" name=""/>
        <dsp:cNvSpPr/>
      </dsp:nvSpPr>
      <dsp:spPr>
        <a:xfrm>
          <a:off x="1266014" y="1777"/>
          <a:ext cx="2236916" cy="1342149"/>
        </a:xfrm>
        <a:prstGeom prst="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611" tIns="115056" rIns="109611" bIns="115056" numCol="1" spcCol="1270" anchor="ctr" anchorCtr="0">
          <a:noAutofit/>
        </a:bodyPr>
        <a:lstStyle/>
        <a:p>
          <a:pPr marL="0" lvl="0" indent="0" algn="ctr" defTabSz="533400">
            <a:lnSpc>
              <a:spcPct val="90000"/>
            </a:lnSpc>
            <a:spcBef>
              <a:spcPct val="0"/>
            </a:spcBef>
            <a:spcAft>
              <a:spcPct val="35000"/>
            </a:spcAft>
            <a:buNone/>
          </a:pPr>
          <a:r>
            <a:rPr lang="en-US" sz="1200" b="1" i="0" kern="1200" baseline="30000"/>
            <a:t>The 5 Steps That Lead to Well-developed Service Plans</a:t>
          </a:r>
          <a:endParaRPr lang="en-US" sz="1200" kern="1200"/>
        </a:p>
      </dsp:txBody>
      <dsp:txXfrm>
        <a:off x="1266014" y="1777"/>
        <a:ext cx="2236916" cy="1342149"/>
      </dsp:txXfrm>
    </dsp:sp>
    <dsp:sp modelId="{B4B69F6C-F882-4152-AF8B-0A06BF721849}">
      <dsp:nvSpPr>
        <dsp:cNvPr id="0" name=""/>
        <dsp:cNvSpPr/>
      </dsp:nvSpPr>
      <dsp:spPr>
        <a:xfrm>
          <a:off x="6252538" y="627132"/>
          <a:ext cx="483890" cy="91440"/>
        </a:xfrm>
        <a:custGeom>
          <a:avLst/>
          <a:gdLst/>
          <a:ahLst/>
          <a:cxnLst/>
          <a:rect l="0" t="0" r="0" b="0"/>
          <a:pathLst>
            <a:path>
              <a:moveTo>
                <a:pt x="0" y="45720"/>
              </a:moveTo>
              <a:lnTo>
                <a:pt x="483890" y="45720"/>
              </a:lnTo>
            </a:path>
          </a:pathLst>
        </a:custGeom>
        <a:noFill/>
        <a:ln w="9525" cap="flat" cmpd="sng" algn="ctr">
          <a:solidFill>
            <a:schemeClr val="accent5">
              <a:hueOff val="2794580"/>
              <a:satOff val="-2409"/>
              <a:lumOff val="318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481621" y="670280"/>
        <a:ext cx="25724" cy="5144"/>
      </dsp:txXfrm>
    </dsp:sp>
    <dsp:sp modelId="{3A4DA302-1A17-489B-8421-BBEDA85B760A}">
      <dsp:nvSpPr>
        <dsp:cNvPr id="0" name=""/>
        <dsp:cNvSpPr/>
      </dsp:nvSpPr>
      <dsp:spPr>
        <a:xfrm>
          <a:off x="4017421" y="1777"/>
          <a:ext cx="2236916" cy="1342149"/>
        </a:xfrm>
        <a:prstGeom prst="rect">
          <a:avLst/>
        </a:prstGeom>
        <a:solidFill>
          <a:schemeClr val="accent5">
            <a:hueOff val="2235664"/>
            <a:satOff val="-1927"/>
            <a:lumOff val="2549"/>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611" tIns="115056" rIns="109611" bIns="115056" numCol="1" spcCol="1270" anchor="ctr" anchorCtr="0">
          <a:noAutofit/>
        </a:bodyPr>
        <a:lstStyle/>
        <a:p>
          <a:pPr marL="0" lvl="0" indent="0" algn="ctr" defTabSz="533400">
            <a:lnSpc>
              <a:spcPct val="90000"/>
            </a:lnSpc>
            <a:spcBef>
              <a:spcPct val="0"/>
            </a:spcBef>
            <a:spcAft>
              <a:spcPct val="35000"/>
            </a:spcAft>
            <a:buNone/>
          </a:pPr>
          <a:r>
            <a:rPr lang="en-US" sz="1200" b="0" i="0" kern="1200"/>
            <a:t>Complete your Assessment/FNA</a:t>
          </a:r>
          <a:endParaRPr lang="en-US" sz="1200" kern="1200"/>
        </a:p>
      </dsp:txBody>
      <dsp:txXfrm>
        <a:off x="4017421" y="1777"/>
        <a:ext cx="2236916" cy="1342149"/>
      </dsp:txXfrm>
    </dsp:sp>
    <dsp:sp modelId="{98434857-19EB-4C39-96CC-BC979B3AE352}">
      <dsp:nvSpPr>
        <dsp:cNvPr id="0" name=""/>
        <dsp:cNvSpPr/>
      </dsp:nvSpPr>
      <dsp:spPr>
        <a:xfrm>
          <a:off x="2384472" y="1342127"/>
          <a:ext cx="5502814" cy="483890"/>
        </a:xfrm>
        <a:custGeom>
          <a:avLst/>
          <a:gdLst/>
          <a:ahLst/>
          <a:cxnLst/>
          <a:rect l="0" t="0" r="0" b="0"/>
          <a:pathLst>
            <a:path>
              <a:moveTo>
                <a:pt x="5502814" y="0"/>
              </a:moveTo>
              <a:lnTo>
                <a:pt x="5502814" y="259045"/>
              </a:lnTo>
              <a:lnTo>
                <a:pt x="0" y="259045"/>
              </a:lnTo>
              <a:lnTo>
                <a:pt x="0" y="483890"/>
              </a:lnTo>
            </a:path>
          </a:pathLst>
        </a:custGeom>
        <a:noFill/>
        <a:ln w="9525" cap="flat" cmpd="sng" algn="ctr">
          <a:solidFill>
            <a:schemeClr val="accent5">
              <a:hueOff val="5589159"/>
              <a:satOff val="-4817"/>
              <a:lumOff val="637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97709" y="1581500"/>
        <a:ext cx="276340" cy="5144"/>
      </dsp:txXfrm>
    </dsp:sp>
    <dsp:sp modelId="{5957E60E-80EC-495B-B9A4-F482FCF62076}">
      <dsp:nvSpPr>
        <dsp:cNvPr id="0" name=""/>
        <dsp:cNvSpPr/>
      </dsp:nvSpPr>
      <dsp:spPr>
        <a:xfrm>
          <a:off x="6768829" y="1777"/>
          <a:ext cx="2236916" cy="1342149"/>
        </a:xfrm>
        <a:prstGeom prst="rect">
          <a:avLst/>
        </a:prstGeom>
        <a:solidFill>
          <a:schemeClr val="accent5">
            <a:hueOff val="4471328"/>
            <a:satOff val="-3854"/>
            <a:lumOff val="5098"/>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611" tIns="115056" rIns="109611" bIns="115056" numCol="1" spcCol="1270" anchor="ctr" anchorCtr="0">
          <a:noAutofit/>
        </a:bodyPr>
        <a:lstStyle/>
        <a:p>
          <a:pPr marL="0" lvl="0" indent="0" algn="ctr" defTabSz="533400">
            <a:lnSpc>
              <a:spcPct val="90000"/>
            </a:lnSpc>
            <a:spcBef>
              <a:spcPct val="0"/>
            </a:spcBef>
            <a:spcAft>
              <a:spcPct val="35000"/>
            </a:spcAft>
            <a:buNone/>
          </a:pPr>
          <a:r>
            <a:rPr lang="en-US" sz="1200" b="0" i="0" kern="1200"/>
            <a:t>Determine Service/Care Needed</a:t>
          </a:r>
          <a:endParaRPr lang="en-US" sz="1200" kern="1200"/>
        </a:p>
      </dsp:txBody>
      <dsp:txXfrm>
        <a:off x="6768829" y="1777"/>
        <a:ext cx="2236916" cy="1342149"/>
      </dsp:txXfrm>
    </dsp:sp>
    <dsp:sp modelId="{9C75CE77-8A64-40C0-8982-9F14B4F017B7}">
      <dsp:nvSpPr>
        <dsp:cNvPr id="0" name=""/>
        <dsp:cNvSpPr/>
      </dsp:nvSpPr>
      <dsp:spPr>
        <a:xfrm>
          <a:off x="3501130" y="2483773"/>
          <a:ext cx="483890" cy="91440"/>
        </a:xfrm>
        <a:custGeom>
          <a:avLst/>
          <a:gdLst/>
          <a:ahLst/>
          <a:cxnLst/>
          <a:rect l="0" t="0" r="0" b="0"/>
          <a:pathLst>
            <a:path>
              <a:moveTo>
                <a:pt x="0" y="45720"/>
              </a:moveTo>
              <a:lnTo>
                <a:pt x="483890" y="45720"/>
              </a:lnTo>
            </a:path>
          </a:pathLst>
        </a:custGeom>
        <a:noFill/>
        <a:ln w="9525" cap="flat" cmpd="sng" algn="ctr">
          <a:solidFill>
            <a:schemeClr val="accent5">
              <a:hueOff val="8383739"/>
              <a:satOff val="-7226"/>
              <a:lumOff val="956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30214" y="2526920"/>
        <a:ext cx="25724" cy="5144"/>
      </dsp:txXfrm>
    </dsp:sp>
    <dsp:sp modelId="{6B1ECB3E-AA6D-4334-B658-EA5D2BBCED4F}">
      <dsp:nvSpPr>
        <dsp:cNvPr id="0" name=""/>
        <dsp:cNvSpPr/>
      </dsp:nvSpPr>
      <dsp:spPr>
        <a:xfrm>
          <a:off x="1266014" y="1858418"/>
          <a:ext cx="2236916" cy="1342149"/>
        </a:xfrm>
        <a:prstGeom prst="rect">
          <a:avLst/>
        </a:prstGeom>
        <a:solidFill>
          <a:schemeClr val="accent5">
            <a:hueOff val="6706992"/>
            <a:satOff val="-5780"/>
            <a:lumOff val="7648"/>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611" tIns="115056" rIns="109611" bIns="115056" numCol="1" spcCol="1270" anchor="ctr" anchorCtr="0">
          <a:noAutofit/>
        </a:bodyPr>
        <a:lstStyle/>
        <a:p>
          <a:pPr marL="0" lvl="0" indent="0" algn="ctr" defTabSz="533400">
            <a:lnSpc>
              <a:spcPct val="90000"/>
            </a:lnSpc>
            <a:spcBef>
              <a:spcPct val="0"/>
            </a:spcBef>
            <a:spcAft>
              <a:spcPct val="35000"/>
            </a:spcAft>
            <a:buNone/>
          </a:pPr>
          <a:r>
            <a:rPr lang="en-US" sz="1200" b="0" i="0" kern="1200"/>
            <a:t>Set specific, measurable, and achievable goals that guide care for the resident.</a:t>
          </a:r>
          <a:endParaRPr lang="en-US" sz="1200" kern="1200"/>
        </a:p>
      </dsp:txBody>
      <dsp:txXfrm>
        <a:off x="1266014" y="1858418"/>
        <a:ext cx="2236916" cy="1342149"/>
      </dsp:txXfrm>
    </dsp:sp>
    <dsp:sp modelId="{C527F628-7196-495F-B75B-39540D699E1F}">
      <dsp:nvSpPr>
        <dsp:cNvPr id="0" name=""/>
        <dsp:cNvSpPr/>
      </dsp:nvSpPr>
      <dsp:spPr>
        <a:xfrm>
          <a:off x="6252538" y="2483773"/>
          <a:ext cx="483890" cy="91440"/>
        </a:xfrm>
        <a:custGeom>
          <a:avLst/>
          <a:gdLst/>
          <a:ahLst/>
          <a:cxnLst/>
          <a:rect l="0" t="0" r="0" b="0"/>
          <a:pathLst>
            <a:path>
              <a:moveTo>
                <a:pt x="0" y="45720"/>
              </a:moveTo>
              <a:lnTo>
                <a:pt x="483890" y="45720"/>
              </a:lnTo>
            </a:path>
          </a:pathLst>
        </a:custGeom>
        <a:noFill/>
        <a:ln w="9525" cap="flat" cmpd="sng" algn="ctr">
          <a:solidFill>
            <a:schemeClr val="accent5">
              <a:hueOff val="11178319"/>
              <a:satOff val="-9634"/>
              <a:lumOff val="1274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481621" y="2526920"/>
        <a:ext cx="25724" cy="5144"/>
      </dsp:txXfrm>
    </dsp:sp>
    <dsp:sp modelId="{33F4DC91-2BB7-4437-8FE0-89796CC9EE54}">
      <dsp:nvSpPr>
        <dsp:cNvPr id="0" name=""/>
        <dsp:cNvSpPr/>
      </dsp:nvSpPr>
      <dsp:spPr>
        <a:xfrm>
          <a:off x="4017421" y="1858418"/>
          <a:ext cx="2236916" cy="1342149"/>
        </a:xfrm>
        <a:prstGeom prst="rect">
          <a:avLst/>
        </a:prstGeom>
        <a:solidFill>
          <a:schemeClr val="accent5">
            <a:hueOff val="8942655"/>
            <a:satOff val="-7707"/>
            <a:lumOff val="1019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611" tIns="115056" rIns="109611" bIns="115056" numCol="1" spcCol="1270" anchor="ctr" anchorCtr="0">
          <a:noAutofit/>
        </a:bodyPr>
        <a:lstStyle/>
        <a:p>
          <a:pPr marL="0" lvl="0" indent="0" algn="ctr" defTabSz="533400">
            <a:lnSpc>
              <a:spcPct val="90000"/>
            </a:lnSpc>
            <a:spcBef>
              <a:spcPct val="0"/>
            </a:spcBef>
            <a:spcAft>
              <a:spcPct val="35000"/>
            </a:spcAft>
            <a:buNone/>
          </a:pPr>
          <a:r>
            <a:rPr lang="en-US" sz="1200" b="0" i="0" kern="1200"/>
            <a:t>Complete the Implementation/Interventions. The Interventions part focuses on helping the resident and care providers achieve expected outcomes</a:t>
          </a:r>
          <a:endParaRPr lang="en-US" sz="1200" kern="1200"/>
        </a:p>
      </dsp:txBody>
      <dsp:txXfrm>
        <a:off x="4017421" y="1858418"/>
        <a:ext cx="2236916" cy="1342149"/>
      </dsp:txXfrm>
    </dsp:sp>
    <dsp:sp modelId="{44400E2B-6EEB-40A8-8CE1-B52DCA0B4DF3}">
      <dsp:nvSpPr>
        <dsp:cNvPr id="0" name=""/>
        <dsp:cNvSpPr/>
      </dsp:nvSpPr>
      <dsp:spPr>
        <a:xfrm>
          <a:off x="6768829" y="1858418"/>
          <a:ext cx="2236916" cy="1342149"/>
        </a:xfrm>
        <a:prstGeom prst="rect">
          <a:avLst/>
        </a:prstGeom>
        <a:solidFill>
          <a:schemeClr val="accent5">
            <a:hueOff val="11178319"/>
            <a:satOff val="-9634"/>
            <a:lumOff val="1274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611" tIns="115056" rIns="109611" bIns="115056" numCol="1" spcCol="1270" anchor="ctr" anchorCtr="0">
          <a:noAutofit/>
        </a:bodyPr>
        <a:lstStyle/>
        <a:p>
          <a:pPr marL="0" lvl="0" indent="0" algn="ctr" defTabSz="533400">
            <a:lnSpc>
              <a:spcPct val="90000"/>
            </a:lnSpc>
            <a:spcBef>
              <a:spcPct val="0"/>
            </a:spcBef>
            <a:spcAft>
              <a:spcPct val="35000"/>
            </a:spcAft>
            <a:buNone/>
          </a:pPr>
          <a:r>
            <a:rPr lang="en-US" sz="1200" b="0" i="0" kern="1200"/>
            <a:t>Finally, Evaluate the Service Plan; Decide if the Plan Needs Modification. A community must keep evaluating their residents’ wellness or health status. </a:t>
          </a:r>
          <a:endParaRPr lang="en-US" sz="1200" kern="1200"/>
        </a:p>
      </dsp:txBody>
      <dsp:txXfrm>
        <a:off x="6768829" y="1858418"/>
        <a:ext cx="2236916" cy="1342149"/>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4/15/2022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4/15/2022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4/15/2022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4/15/2022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4/15/2022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4/15/2022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AEDF04C-AF34-4739-B39E-9A8DBF1A8CED}"/>
              </a:ext>
            </a:extLst>
          </p:cNvPr>
          <p:cNvSpPr>
            <a:spLocks noGrp="1"/>
          </p:cNvSpPr>
          <p:nvPr>
            <p:ph type="ctrTitle"/>
          </p:nvPr>
        </p:nvSpPr>
        <p:spPr>
          <a:xfrm>
            <a:off x="1095974" y="1272322"/>
            <a:ext cx="7056444" cy="3255264"/>
          </a:xfrm>
        </p:spPr>
        <p:txBody>
          <a:bodyPr>
            <a:normAutofit/>
          </a:bodyPr>
          <a:lstStyle/>
          <a:p>
            <a:pPr algn="r"/>
            <a:r>
              <a:rPr lang="en-US" dirty="0">
                <a:solidFill>
                  <a:schemeClr val="accent1"/>
                </a:solidFill>
              </a:rPr>
              <a:t>Preparing Service Plans from Functional Needs Assessments</a:t>
            </a:r>
          </a:p>
        </p:txBody>
      </p:sp>
      <p:sp>
        <p:nvSpPr>
          <p:cNvPr id="3" name="Subtitle 2">
            <a:extLst>
              <a:ext uri="{FF2B5EF4-FFF2-40B4-BE49-F238E27FC236}">
                <a16:creationId xmlns:a16="http://schemas.microsoft.com/office/drawing/2014/main" id="{6AB624F6-FA56-4D60-9B5F-176831DC1F8F}"/>
              </a:ext>
            </a:extLst>
          </p:cNvPr>
          <p:cNvSpPr>
            <a:spLocks noGrp="1"/>
          </p:cNvSpPr>
          <p:nvPr>
            <p:ph type="subTitle" idx="1"/>
          </p:nvPr>
        </p:nvSpPr>
        <p:spPr>
          <a:xfrm>
            <a:off x="8528702" y="4084889"/>
            <a:ext cx="3021621" cy="1709159"/>
          </a:xfrm>
        </p:spPr>
        <p:txBody>
          <a:bodyPr>
            <a:normAutofit fontScale="92500" lnSpcReduction="20000"/>
          </a:bodyPr>
          <a:lstStyle/>
          <a:p>
            <a:pPr algn="r"/>
            <a:r>
              <a:rPr lang="en-US" sz="1800" b="1" i="0" dirty="0">
                <a:solidFill>
                  <a:srgbClr val="FFFFFF"/>
                </a:solidFill>
                <a:effectLst/>
                <a:latin typeface="Amazon Ember"/>
              </a:rPr>
              <a:t>Change is Good...You Go First</a:t>
            </a:r>
          </a:p>
          <a:p>
            <a:pPr algn="r"/>
            <a:endParaRPr lang="en-US" sz="1800" b="1" dirty="0">
              <a:solidFill>
                <a:srgbClr val="FFFFFF"/>
              </a:solidFill>
              <a:latin typeface="Amazon Ember"/>
            </a:endParaRPr>
          </a:p>
          <a:p>
            <a:pPr algn="r"/>
            <a:r>
              <a:rPr lang="en-US" sz="1800" b="1" i="0" dirty="0">
                <a:solidFill>
                  <a:srgbClr val="FFFFFF"/>
                </a:solidFill>
                <a:effectLst/>
                <a:latin typeface="Amazon Ember"/>
              </a:rPr>
              <a:t>Presented by: Kristie Kronk</a:t>
            </a:r>
          </a:p>
          <a:p>
            <a:pPr algn="r"/>
            <a:r>
              <a:rPr lang="en-US" sz="1800" b="1" dirty="0">
                <a:solidFill>
                  <a:srgbClr val="FFFFFF"/>
                </a:solidFill>
                <a:latin typeface="Amazon Ember"/>
              </a:rPr>
              <a:t>Chief Operating Officer</a:t>
            </a:r>
          </a:p>
          <a:p>
            <a:pPr algn="r"/>
            <a:r>
              <a:rPr lang="en-US" sz="1800" b="1" i="0" dirty="0">
                <a:solidFill>
                  <a:srgbClr val="FFFFFF"/>
                </a:solidFill>
                <a:effectLst/>
                <a:latin typeface="Amazon Ember"/>
              </a:rPr>
              <a:t>Arcadia Communities</a:t>
            </a:r>
          </a:p>
        </p:txBody>
      </p:sp>
    </p:spTree>
    <p:extLst>
      <p:ext uri="{BB962C8B-B14F-4D97-AF65-F5344CB8AC3E}">
        <p14:creationId xmlns:p14="http://schemas.microsoft.com/office/powerpoint/2010/main" val="3888858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35A8D5-C66F-476B-9BD4-A829C2F405D0}"/>
              </a:ext>
            </a:extLst>
          </p:cNvPr>
          <p:cNvSpPr txBox="1"/>
          <p:nvPr/>
        </p:nvSpPr>
        <p:spPr>
          <a:xfrm>
            <a:off x="4162425" y="1038224"/>
            <a:ext cx="3514725" cy="784830"/>
          </a:xfrm>
          <a:prstGeom prst="rect">
            <a:avLst/>
          </a:prstGeom>
          <a:solidFill>
            <a:srgbClr val="0070C0"/>
          </a:solidFill>
        </p:spPr>
        <p:txBody>
          <a:bodyPr wrap="square" rtlCol="0">
            <a:spAutoFit/>
          </a:bodyPr>
          <a:lstStyle/>
          <a:p>
            <a:pPr algn="ctr"/>
            <a:r>
              <a:rPr lang="en-US" sz="4500" dirty="0">
                <a:solidFill>
                  <a:schemeClr val="bg1"/>
                </a:solidFill>
              </a:rPr>
              <a:t>BATHING</a:t>
            </a:r>
          </a:p>
        </p:txBody>
      </p:sp>
      <p:pic>
        <p:nvPicPr>
          <p:cNvPr id="6" name="Picture 5">
            <a:extLst>
              <a:ext uri="{FF2B5EF4-FFF2-40B4-BE49-F238E27FC236}">
                <a16:creationId xmlns:a16="http://schemas.microsoft.com/office/drawing/2014/main" id="{D2B5CEB9-CA2A-4E95-BE54-2431409AA65F}"/>
              </a:ext>
            </a:extLst>
          </p:cNvPr>
          <p:cNvPicPr>
            <a:picLocks noChangeAspect="1"/>
          </p:cNvPicPr>
          <p:nvPr/>
        </p:nvPicPr>
        <p:blipFill>
          <a:blip r:embed="rId2"/>
          <a:stretch>
            <a:fillRect/>
          </a:stretch>
        </p:blipFill>
        <p:spPr>
          <a:xfrm>
            <a:off x="1573529" y="516255"/>
            <a:ext cx="9044940" cy="5425440"/>
          </a:xfrm>
          <a:prstGeom prst="rect">
            <a:avLst/>
          </a:prstGeom>
        </p:spPr>
      </p:pic>
    </p:spTree>
    <p:extLst>
      <p:ext uri="{BB962C8B-B14F-4D97-AF65-F5344CB8AC3E}">
        <p14:creationId xmlns:p14="http://schemas.microsoft.com/office/powerpoint/2010/main" val="398160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E7130A5-255D-4799-9594-66890E2771D5}"/>
              </a:ext>
            </a:extLst>
          </p:cNvPr>
          <p:cNvSpPr>
            <a:spLocks noGrp="1"/>
          </p:cNvSpPr>
          <p:nvPr>
            <p:ph type="title"/>
          </p:nvPr>
        </p:nvSpPr>
        <p:spPr>
          <a:xfrm>
            <a:off x="494260" y="1683144"/>
            <a:ext cx="2774922" cy="3491712"/>
          </a:xfrm>
        </p:spPr>
        <p:txBody>
          <a:bodyPr>
            <a:normAutofit/>
          </a:bodyPr>
          <a:lstStyle/>
          <a:p>
            <a:r>
              <a:rPr lang="en-US" sz="2800" b="0" i="0" dirty="0">
                <a:effectLst/>
                <a:latin typeface="Montserrat" panose="00000500000000000000" pitchFamily="2" charset="0"/>
              </a:rPr>
              <a:t>Behaviors</a:t>
            </a:r>
            <a:br>
              <a:rPr lang="en-US" sz="2800" b="0" i="0" dirty="0">
                <a:effectLst/>
                <a:latin typeface="Montserrat" panose="00000500000000000000" pitchFamily="2" charset="0"/>
              </a:rPr>
            </a:br>
            <a:br>
              <a:rPr lang="en-US" sz="2800" b="0" i="0" dirty="0">
                <a:effectLst/>
                <a:latin typeface="Montserrat" panose="00000500000000000000" pitchFamily="2" charset="0"/>
              </a:rPr>
            </a:br>
            <a:r>
              <a:rPr lang="en-US" sz="2800" b="1" i="1">
                <a:latin typeface="Montserrat" panose="00000500000000000000" pitchFamily="2" charset="0"/>
              </a:rPr>
              <a:t>Create a custom description specific to the resident</a:t>
            </a:r>
            <a:br>
              <a:rPr lang="en-US" sz="2800" b="1" i="1">
                <a:latin typeface="Montserrat" panose="00000500000000000000" pitchFamily="2" charset="0"/>
              </a:rPr>
            </a:br>
            <a:endParaRPr lang="en-US" sz="2800" dirty="0"/>
          </a:p>
        </p:txBody>
      </p:sp>
      <p:sp>
        <p:nvSpPr>
          <p:cNvPr id="7" name="Content Placeholder 6">
            <a:extLst>
              <a:ext uri="{FF2B5EF4-FFF2-40B4-BE49-F238E27FC236}">
                <a16:creationId xmlns:a16="http://schemas.microsoft.com/office/drawing/2014/main" id="{E6C06FDF-06CA-47D6-9CD4-C31AEFC8A44D}"/>
              </a:ext>
            </a:extLst>
          </p:cNvPr>
          <p:cNvSpPr txBox="1">
            <a:spLocks noGrp="1"/>
          </p:cNvSpPr>
          <p:nvPr>
            <p:ph idx="1"/>
          </p:nvPr>
        </p:nvSpPr>
        <p:spPr>
          <a:xfrm>
            <a:off x="4361606" y="1683143"/>
            <a:ext cx="6627377" cy="3491713"/>
          </a:xfrm>
          <a:prstGeom prst="rect">
            <a:avLst/>
          </a:prstGeom>
        </p:spPr>
        <p:txBody>
          <a:bodyPr rtlCol="0">
            <a:normAutofit/>
          </a:bodyPr>
          <a:lstStyle/>
          <a:p>
            <a:pPr marL="285750" indent="-285750">
              <a:buFont typeface="Wingdings" panose="05000000000000000000" pitchFamily="2" charset="2"/>
              <a:buChar char="§"/>
            </a:pPr>
            <a:r>
              <a:rPr lang="en-US" sz="1500"/>
              <a:t>BEHAVIOR SERVICE PLANS SHOULD INCLUDE SPECIFIC INTERVENTIONS THAT WORK OR DO NOT WORK FOR EACH RESIDENT</a:t>
            </a:r>
          </a:p>
          <a:p>
            <a:r>
              <a:rPr lang="en-US" sz="1500"/>
              <a:t>BEHAVIORS INCLUDE, BUT NOT LIMITED TO:</a:t>
            </a:r>
          </a:p>
          <a:p>
            <a:pPr lvl="1"/>
            <a:r>
              <a:rPr lang="en-US" sz="1500"/>
              <a:t>ANXIETY/DEPRESSION</a:t>
            </a:r>
          </a:p>
          <a:p>
            <a:pPr lvl="1"/>
            <a:r>
              <a:rPr lang="en-US" sz="1500"/>
              <a:t>SECLUSION</a:t>
            </a:r>
          </a:p>
          <a:p>
            <a:pPr lvl="1"/>
            <a:r>
              <a:rPr lang="en-US" sz="1500"/>
              <a:t>ANGER/AGGRESSION/AGITATION</a:t>
            </a:r>
          </a:p>
          <a:p>
            <a:pPr lvl="1"/>
            <a:r>
              <a:rPr lang="en-US" sz="1500"/>
              <a:t>WANDERING/EXIT-SEEKING</a:t>
            </a:r>
          </a:p>
          <a:p>
            <a:pPr lvl="1"/>
            <a:r>
              <a:rPr lang="en-US" sz="1500"/>
              <a:t>RESISTANCE TO CARE</a:t>
            </a:r>
          </a:p>
          <a:p>
            <a:pPr lvl="1"/>
            <a:r>
              <a:rPr lang="en-US" sz="1500"/>
              <a:t>HALLUCINATIONS/DELUSIONS</a:t>
            </a:r>
          </a:p>
          <a:p>
            <a:pPr lvl="1"/>
            <a:r>
              <a:rPr lang="en-US" sz="1500"/>
              <a:t>COMBATIVE </a:t>
            </a:r>
          </a:p>
          <a:p>
            <a:pPr lvl="1"/>
            <a:r>
              <a:rPr lang="en-US" sz="1500"/>
              <a:t>INAPPROPRIATE ELIMINATION</a:t>
            </a:r>
          </a:p>
          <a:p>
            <a:pPr marL="285750" indent="-285750">
              <a:buFont typeface="Wingdings" panose="05000000000000000000" pitchFamily="2" charset="2"/>
              <a:buChar char="§"/>
            </a:pPr>
            <a:endParaRPr lang="en-US" sz="1500"/>
          </a:p>
        </p:txBody>
      </p:sp>
      <p:sp>
        <p:nvSpPr>
          <p:cNvPr id="16" name="Freeform: Shape 15">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6764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FFB0BB-6BB2-4EAB-993D-40E92DFA8E87}"/>
              </a:ext>
            </a:extLst>
          </p:cNvPr>
          <p:cNvSpPr txBox="1"/>
          <p:nvPr/>
        </p:nvSpPr>
        <p:spPr>
          <a:xfrm>
            <a:off x="3762375" y="600075"/>
            <a:ext cx="4229100" cy="784830"/>
          </a:xfrm>
          <a:prstGeom prst="rect">
            <a:avLst/>
          </a:prstGeom>
          <a:solidFill>
            <a:srgbClr val="0070C0"/>
          </a:solidFill>
        </p:spPr>
        <p:txBody>
          <a:bodyPr wrap="square" rtlCol="0">
            <a:spAutoFit/>
          </a:bodyPr>
          <a:lstStyle/>
          <a:p>
            <a:pPr algn="ctr"/>
            <a:r>
              <a:rPr lang="en-US" sz="4500" dirty="0">
                <a:solidFill>
                  <a:schemeClr val="bg1"/>
                </a:solidFill>
              </a:rPr>
              <a:t>BEHAVIORS</a:t>
            </a:r>
          </a:p>
        </p:txBody>
      </p:sp>
      <p:pic>
        <p:nvPicPr>
          <p:cNvPr id="3" name="Picture 2">
            <a:extLst>
              <a:ext uri="{FF2B5EF4-FFF2-40B4-BE49-F238E27FC236}">
                <a16:creationId xmlns:a16="http://schemas.microsoft.com/office/drawing/2014/main" id="{9E7D19C6-23A8-4CAD-906B-9847BF23A327}"/>
              </a:ext>
            </a:extLst>
          </p:cNvPr>
          <p:cNvPicPr>
            <a:picLocks noChangeAspect="1"/>
          </p:cNvPicPr>
          <p:nvPr/>
        </p:nvPicPr>
        <p:blipFill>
          <a:blip r:embed="rId2"/>
          <a:stretch>
            <a:fillRect/>
          </a:stretch>
        </p:blipFill>
        <p:spPr>
          <a:xfrm>
            <a:off x="1392936" y="359664"/>
            <a:ext cx="9406128" cy="6138672"/>
          </a:xfrm>
          <a:prstGeom prst="rect">
            <a:avLst/>
          </a:prstGeom>
        </p:spPr>
      </p:pic>
    </p:spTree>
    <p:extLst>
      <p:ext uri="{BB962C8B-B14F-4D97-AF65-F5344CB8AC3E}">
        <p14:creationId xmlns:p14="http://schemas.microsoft.com/office/powerpoint/2010/main" val="3348928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 table, Excel&#10;&#10;Description automatically generated">
            <a:extLst>
              <a:ext uri="{FF2B5EF4-FFF2-40B4-BE49-F238E27FC236}">
                <a16:creationId xmlns:a16="http://schemas.microsoft.com/office/drawing/2014/main" id="{997666CE-FDD0-4C08-975A-D6E68F02095F}"/>
              </a:ext>
            </a:extLst>
          </p:cNvPr>
          <p:cNvPicPr>
            <a:picLocks noChangeAspect="1"/>
          </p:cNvPicPr>
          <p:nvPr/>
        </p:nvPicPr>
        <p:blipFill>
          <a:blip r:embed="rId2"/>
          <a:stretch>
            <a:fillRect/>
          </a:stretch>
        </p:blipFill>
        <p:spPr>
          <a:xfrm>
            <a:off x="0" y="103909"/>
            <a:ext cx="12192000" cy="6650182"/>
          </a:xfrm>
          <a:prstGeom prst="rect">
            <a:avLst/>
          </a:prstGeom>
        </p:spPr>
      </p:pic>
    </p:spTree>
    <p:extLst>
      <p:ext uri="{BB962C8B-B14F-4D97-AF65-F5344CB8AC3E}">
        <p14:creationId xmlns:p14="http://schemas.microsoft.com/office/powerpoint/2010/main" val="3514917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 table&#10;&#10;Description automatically generated">
            <a:extLst>
              <a:ext uri="{FF2B5EF4-FFF2-40B4-BE49-F238E27FC236}">
                <a16:creationId xmlns:a16="http://schemas.microsoft.com/office/drawing/2014/main" id="{B133FF4F-288C-44FD-B275-23202BBBE81B}"/>
              </a:ext>
            </a:extLst>
          </p:cNvPr>
          <p:cNvPicPr>
            <a:picLocks noChangeAspect="1"/>
          </p:cNvPicPr>
          <p:nvPr/>
        </p:nvPicPr>
        <p:blipFill>
          <a:blip r:embed="rId2"/>
          <a:stretch>
            <a:fillRect/>
          </a:stretch>
        </p:blipFill>
        <p:spPr>
          <a:xfrm>
            <a:off x="0" y="103909"/>
            <a:ext cx="12192000" cy="6650182"/>
          </a:xfrm>
          <a:prstGeom prst="rect">
            <a:avLst/>
          </a:prstGeom>
        </p:spPr>
      </p:pic>
    </p:spTree>
    <p:extLst>
      <p:ext uri="{BB962C8B-B14F-4D97-AF65-F5344CB8AC3E}">
        <p14:creationId xmlns:p14="http://schemas.microsoft.com/office/powerpoint/2010/main" val="1444436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16FEDFA-FD84-4F90-9CA0-764ACFA42B99}"/>
              </a:ext>
            </a:extLst>
          </p:cNvPr>
          <p:cNvSpPr>
            <a:spLocks noGrp="1"/>
          </p:cNvSpPr>
          <p:nvPr>
            <p:ph type="title"/>
          </p:nvPr>
        </p:nvSpPr>
        <p:spPr>
          <a:xfrm>
            <a:off x="494260" y="1683144"/>
            <a:ext cx="2774922" cy="3491712"/>
          </a:xfrm>
        </p:spPr>
        <p:txBody>
          <a:bodyPr>
            <a:normAutofit/>
          </a:bodyPr>
          <a:lstStyle/>
          <a:p>
            <a:r>
              <a:rPr lang="en-US" sz="1400" b="0" i="0">
                <a:effectLst/>
                <a:latin typeface="Montserrat" panose="00000500000000000000" pitchFamily="2" charset="0"/>
              </a:rPr>
              <a:t>For nurses and care staff, good communication in healthcare means approaching every resident interaction with the intention to understand the resident's concerns, experiences, and opinions. This includes using verbal and nonverbal communication skills, along with active listening</a:t>
            </a:r>
            <a:endParaRPr lang="en-US" sz="1400"/>
          </a:p>
        </p:txBody>
      </p:sp>
      <p:sp>
        <p:nvSpPr>
          <p:cNvPr id="3" name="Content Placeholder 2">
            <a:extLst>
              <a:ext uri="{FF2B5EF4-FFF2-40B4-BE49-F238E27FC236}">
                <a16:creationId xmlns:a16="http://schemas.microsoft.com/office/drawing/2014/main" id="{23805735-6AC0-48C5-9C2D-241852ABE469}"/>
              </a:ext>
            </a:extLst>
          </p:cNvPr>
          <p:cNvSpPr>
            <a:spLocks noGrp="1"/>
          </p:cNvSpPr>
          <p:nvPr>
            <p:ph idx="1"/>
          </p:nvPr>
        </p:nvSpPr>
        <p:spPr>
          <a:xfrm>
            <a:off x="4361606" y="1683143"/>
            <a:ext cx="6627377" cy="3491713"/>
          </a:xfrm>
        </p:spPr>
        <p:txBody>
          <a:bodyPr>
            <a:normAutofit/>
          </a:bodyPr>
          <a:lstStyle/>
          <a:p>
            <a:r>
              <a:rPr lang="en-US" sz="1400" b="0" i="0" dirty="0">
                <a:effectLst/>
                <a:latin typeface="Montserrat" panose="00000500000000000000" pitchFamily="2" charset="0"/>
              </a:rPr>
              <a:t>Why Is Communication Important in Assisted Living?</a:t>
            </a:r>
          </a:p>
          <a:p>
            <a:r>
              <a:rPr lang="en-US" sz="1400" b="0" i="0" dirty="0">
                <a:effectLst/>
                <a:latin typeface="Montserrat" panose="00000500000000000000" pitchFamily="2" charset="0"/>
              </a:rPr>
              <a:t>Having good communication skills is essential to collaborating on teams with your fellow staff members and colleagues from other disciplines. It’s also important to resident-centered care.</a:t>
            </a:r>
          </a:p>
          <a:p>
            <a:r>
              <a:rPr lang="en-US" sz="1400" b="0" i="0" dirty="0">
                <a:effectLst/>
                <a:latin typeface="Montserrat" panose="00000500000000000000" pitchFamily="2" charset="0"/>
              </a:rPr>
              <a:t>Staff who take the time to listen and understand the concerns of each of their residents are better prepared to address issues as they arise, resulting in better resident outcomes.</a:t>
            </a:r>
          </a:p>
          <a:p>
            <a:r>
              <a:rPr lang="en-US" sz="1400" b="0" i="0" dirty="0">
                <a:effectLst/>
                <a:latin typeface="Montserrat" panose="00000500000000000000" pitchFamily="2" charset="0"/>
              </a:rPr>
              <a:t>On the other hand, poor communication, or lack of communication in healthcare, can lead to residents misunderstanding directions and failing to follow directions/interventions. </a:t>
            </a:r>
            <a:endParaRPr lang="en-US" sz="1400" dirty="0"/>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52880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EB8AA617-0537-4ED7-91B6-66511A647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2E8BF1F-CE61-45C5-92AC-552D23176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11707367"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D3A8DEA-E964-41B4-A27B-7896BC2AD31A}"/>
              </a:ext>
            </a:extLst>
          </p:cNvPr>
          <p:cNvSpPr>
            <a:spLocks noGrp="1"/>
          </p:cNvSpPr>
          <p:nvPr>
            <p:ph type="ctrTitle"/>
          </p:nvPr>
        </p:nvSpPr>
        <p:spPr>
          <a:xfrm>
            <a:off x="1069848" y="4590661"/>
            <a:ext cx="10210862" cy="1065690"/>
          </a:xfrm>
        </p:spPr>
        <p:txBody>
          <a:bodyPr>
            <a:normAutofit/>
          </a:bodyPr>
          <a:lstStyle/>
          <a:p>
            <a:r>
              <a:rPr lang="en-US"/>
              <a:t>Question and Answer</a:t>
            </a:r>
          </a:p>
        </p:txBody>
      </p:sp>
      <p:sp>
        <p:nvSpPr>
          <p:cNvPr id="3" name="Subtitle 2">
            <a:extLst>
              <a:ext uri="{FF2B5EF4-FFF2-40B4-BE49-F238E27FC236}">
                <a16:creationId xmlns:a16="http://schemas.microsoft.com/office/drawing/2014/main" id="{8F53F6FC-8E60-4D96-A8D3-C5E5B623E886}"/>
              </a:ext>
            </a:extLst>
          </p:cNvPr>
          <p:cNvSpPr>
            <a:spLocks noGrp="1"/>
          </p:cNvSpPr>
          <p:nvPr>
            <p:ph type="subTitle" idx="1"/>
          </p:nvPr>
        </p:nvSpPr>
        <p:spPr>
          <a:xfrm>
            <a:off x="1100014" y="5666792"/>
            <a:ext cx="10180696" cy="542592"/>
          </a:xfrm>
        </p:spPr>
        <p:txBody>
          <a:bodyPr>
            <a:normAutofit/>
          </a:bodyPr>
          <a:lstStyle/>
          <a:p>
            <a:r>
              <a:rPr lang="en-US" dirty="0"/>
              <a:t>Preparing for Change</a:t>
            </a:r>
          </a:p>
        </p:txBody>
      </p:sp>
      <p:pic>
        <p:nvPicPr>
          <p:cNvPr id="5" name="Picture 4" descr="Sticky notes with question marks">
            <a:extLst>
              <a:ext uri="{FF2B5EF4-FFF2-40B4-BE49-F238E27FC236}">
                <a16:creationId xmlns:a16="http://schemas.microsoft.com/office/drawing/2014/main" id="{5DE75F8F-EBE2-99B7-BDB7-7D046B85F75D}"/>
              </a:ext>
            </a:extLst>
          </p:cNvPr>
          <p:cNvPicPr>
            <a:picLocks noChangeAspect="1"/>
          </p:cNvPicPr>
          <p:nvPr/>
        </p:nvPicPr>
        <p:blipFill rotWithShape="1">
          <a:blip r:embed="rId2"/>
          <a:srcRect t="27251" r="1" b="22658"/>
          <a:stretch/>
        </p:blipFill>
        <p:spPr>
          <a:xfrm>
            <a:off x="1069847" y="484632"/>
            <a:ext cx="10637520" cy="3556755"/>
          </a:xfrm>
          <a:prstGeom prst="rect">
            <a:avLst/>
          </a:prstGeom>
        </p:spPr>
      </p:pic>
    </p:spTree>
    <p:extLst>
      <p:ext uri="{BB962C8B-B14F-4D97-AF65-F5344CB8AC3E}">
        <p14:creationId xmlns:p14="http://schemas.microsoft.com/office/powerpoint/2010/main" val="983228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54C990-9493-43C5-A08F-2B9A55F7D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176A2F0-4868-448D-8624-668A960A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solidFill>
              <a:srgbClr val="FFAD3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See the source image">
            <a:extLst>
              <a:ext uri="{FF2B5EF4-FFF2-40B4-BE49-F238E27FC236}">
                <a16:creationId xmlns:a16="http://schemas.microsoft.com/office/drawing/2014/main" id="{75D3E4E0-AE87-4A8E-9D94-007B970C4AC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28814" y="804334"/>
            <a:ext cx="4934372" cy="5249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810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55D4C33-BE4B-463A-862C-CB950CFEF6C4}"/>
              </a:ext>
            </a:extLst>
          </p:cNvPr>
          <p:cNvSpPr>
            <a:spLocks noGrp="1"/>
          </p:cNvSpPr>
          <p:nvPr>
            <p:ph type="title"/>
          </p:nvPr>
        </p:nvSpPr>
        <p:spPr>
          <a:xfrm>
            <a:off x="494260" y="1683144"/>
            <a:ext cx="2774922" cy="3491712"/>
          </a:xfrm>
        </p:spPr>
        <p:txBody>
          <a:bodyPr>
            <a:normAutofit/>
          </a:bodyPr>
          <a:lstStyle/>
          <a:p>
            <a:r>
              <a:rPr lang="en-US" sz="6000" dirty="0"/>
              <a:t>SB – 11</a:t>
            </a:r>
            <a:br>
              <a:rPr lang="en-US" dirty="0"/>
            </a:br>
            <a:br>
              <a:rPr lang="en-US" dirty="0"/>
            </a:br>
            <a:endParaRPr lang="en-US" dirty="0"/>
          </a:p>
        </p:txBody>
      </p:sp>
      <p:sp>
        <p:nvSpPr>
          <p:cNvPr id="3" name="Content Placeholder 2">
            <a:extLst>
              <a:ext uri="{FF2B5EF4-FFF2-40B4-BE49-F238E27FC236}">
                <a16:creationId xmlns:a16="http://schemas.microsoft.com/office/drawing/2014/main" id="{ABD5CE01-93ED-42F7-ADF6-2EA9E28ABEB3}"/>
              </a:ext>
            </a:extLst>
          </p:cNvPr>
          <p:cNvSpPr>
            <a:spLocks noGrp="1"/>
          </p:cNvSpPr>
          <p:nvPr>
            <p:ph idx="1"/>
          </p:nvPr>
        </p:nvSpPr>
        <p:spPr>
          <a:xfrm>
            <a:off x="4361606" y="1683143"/>
            <a:ext cx="6627377" cy="3491713"/>
          </a:xfrm>
        </p:spPr>
        <p:txBody>
          <a:bodyPr>
            <a:normAutofit/>
          </a:bodyPr>
          <a:lstStyle/>
          <a:p>
            <a:r>
              <a:rPr lang="en-US" b="1" i="1" dirty="0"/>
              <a:t>Service Plan </a:t>
            </a:r>
            <a:r>
              <a:rPr lang="en-US" dirty="0"/>
              <a:t>means the written plan agreement between the resident and the licensee about services that will be provided to the resident</a:t>
            </a:r>
          </a:p>
          <a:p>
            <a:r>
              <a:rPr lang="en-US" dirty="0"/>
              <a:t>A </a:t>
            </a:r>
            <a:r>
              <a:rPr lang="en-US" b="1" i="1" dirty="0"/>
              <a:t>Service Plan </a:t>
            </a:r>
            <a:r>
              <a:rPr lang="en-US" dirty="0"/>
              <a:t>shall be designed to meet the </a:t>
            </a:r>
            <a:r>
              <a:rPr lang="en-US" b="1" dirty="0"/>
              <a:t>IDENTIFIED</a:t>
            </a:r>
            <a:r>
              <a:rPr lang="en-US" dirty="0"/>
              <a:t> needs and other topics the assisted living community determines to be necessary.</a:t>
            </a:r>
          </a:p>
        </p:txBody>
      </p:sp>
      <p:sp>
        <p:nvSpPr>
          <p:cNvPr id="21" name="Freeform: Shape 20">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180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55D4C33-BE4B-463A-862C-CB950CFEF6C4}"/>
              </a:ext>
            </a:extLst>
          </p:cNvPr>
          <p:cNvSpPr>
            <a:spLocks noGrp="1"/>
          </p:cNvSpPr>
          <p:nvPr>
            <p:ph type="title"/>
          </p:nvPr>
        </p:nvSpPr>
        <p:spPr>
          <a:xfrm>
            <a:off x="494260" y="1683144"/>
            <a:ext cx="2774922" cy="3491712"/>
          </a:xfrm>
        </p:spPr>
        <p:txBody>
          <a:bodyPr>
            <a:normAutofit/>
          </a:bodyPr>
          <a:lstStyle/>
          <a:p>
            <a:r>
              <a:rPr lang="en-US"/>
              <a:t>Service Plans: </a:t>
            </a:r>
            <a:br>
              <a:rPr lang="en-US"/>
            </a:br>
            <a:r>
              <a:rPr lang="en-US"/>
              <a:t>The How and The Why</a:t>
            </a:r>
          </a:p>
        </p:txBody>
      </p:sp>
      <p:sp>
        <p:nvSpPr>
          <p:cNvPr id="3" name="Content Placeholder 2">
            <a:extLst>
              <a:ext uri="{FF2B5EF4-FFF2-40B4-BE49-F238E27FC236}">
                <a16:creationId xmlns:a16="http://schemas.microsoft.com/office/drawing/2014/main" id="{ABD5CE01-93ED-42F7-ADF6-2EA9E28ABEB3}"/>
              </a:ext>
            </a:extLst>
          </p:cNvPr>
          <p:cNvSpPr>
            <a:spLocks noGrp="1"/>
          </p:cNvSpPr>
          <p:nvPr>
            <p:ph idx="1"/>
          </p:nvPr>
        </p:nvSpPr>
        <p:spPr>
          <a:xfrm>
            <a:off x="4361606" y="1683143"/>
            <a:ext cx="6627377" cy="3491713"/>
          </a:xfrm>
        </p:spPr>
        <p:txBody>
          <a:bodyPr>
            <a:normAutofit/>
          </a:bodyPr>
          <a:lstStyle/>
          <a:p>
            <a:r>
              <a:rPr lang="en-US" dirty="0"/>
              <a:t>Service Plans provide the basis for services provided</a:t>
            </a:r>
          </a:p>
          <a:p>
            <a:r>
              <a:rPr lang="en-US" dirty="0"/>
              <a:t>Service Plans should always be individualized and specific the resident needs</a:t>
            </a:r>
          </a:p>
        </p:txBody>
      </p:sp>
      <p:sp>
        <p:nvSpPr>
          <p:cNvPr id="21" name="Freeform: Shape 20">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31581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Shape 16">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A426259-E31C-4B5E-A3E9-06FBB82C2AC6}"/>
              </a:ext>
            </a:extLst>
          </p:cNvPr>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sz="2800" b="0" i="0" spc="-100" dirty="0">
                <a:solidFill>
                  <a:schemeClr val="accent1"/>
                </a:solidFill>
                <a:effectLst/>
              </a:rPr>
              <a:t>Key Reasons to Have a Service Plan</a:t>
            </a:r>
            <a:br>
              <a:rPr lang="en-US" sz="2800" b="0" i="0" spc="-100" dirty="0">
                <a:solidFill>
                  <a:schemeClr val="accent1"/>
                </a:solidFill>
                <a:effectLst/>
              </a:rPr>
            </a:br>
            <a:r>
              <a:rPr lang="en-US" sz="2800" b="0" i="0" spc="-100" dirty="0">
                <a:solidFill>
                  <a:schemeClr val="accent1"/>
                </a:solidFill>
                <a:effectLst/>
              </a:rPr>
              <a:t>The purpose of a service plan is to document the resident's needs, as well as the interventions planned to meet these needs. As part of the resident's health record, the service plan is used to establish continuity of care</a:t>
            </a:r>
            <a:r>
              <a:rPr lang="en-US" sz="3200" b="0" i="0" spc="-100" dirty="0">
                <a:solidFill>
                  <a:schemeClr val="accent1"/>
                </a:solidFill>
                <a:effectLst/>
              </a:rPr>
              <a:t>. </a:t>
            </a:r>
            <a:endParaRPr lang="en-US" sz="3200" spc="-100" dirty="0">
              <a:solidFill>
                <a:schemeClr val="accent1"/>
              </a:solidFill>
            </a:endParaRPr>
          </a:p>
        </p:txBody>
      </p:sp>
      <p:sp>
        <p:nvSpPr>
          <p:cNvPr id="4" name="Rectangle 1">
            <a:extLst>
              <a:ext uri="{FF2B5EF4-FFF2-40B4-BE49-F238E27FC236}">
                <a16:creationId xmlns:a16="http://schemas.microsoft.com/office/drawing/2014/main" id="{A90F5AB1-62EB-4C0C-999A-C0E7191C01FF}"/>
              </a:ext>
            </a:extLst>
          </p:cNvPr>
          <p:cNvSpPr>
            <a:spLocks noGrp="1" noChangeArrowheads="1"/>
          </p:cNvSpPr>
          <p:nvPr>
            <p:ph idx="1"/>
          </p:nvPr>
        </p:nvSpPr>
        <p:spPr bwMode="auto">
          <a:xfrm>
            <a:off x="8528702" y="4084889"/>
            <a:ext cx="3021621" cy="1709159"/>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a:bodyPr>
          <a:lstStyle/>
          <a:p>
            <a:pPr marL="0" marR="0" lvl="0" indent="0" algn="r" fontAlgn="base">
              <a:spcAft>
                <a:spcPct val="0"/>
              </a:spcAft>
              <a:buSzTx/>
              <a:buNone/>
              <a:tabLst/>
            </a:pPr>
            <a:r>
              <a:rPr kumimoji="0" lang="en-US" altLang="en-US" sz="1800" b="0" i="0" u="none" strike="noStrike" normalizeH="0" dirty="0">
                <a:ln>
                  <a:noFill/>
                </a:ln>
                <a:solidFill>
                  <a:srgbClr val="FFFFFF"/>
                </a:solidFill>
                <a:effectLst/>
              </a:rPr>
              <a:t>A service plan ensures collaboration among nurses/staff, residents, families, and other healthcare providers.</a:t>
            </a:r>
          </a:p>
        </p:txBody>
      </p:sp>
    </p:spTree>
    <p:extLst>
      <p:ext uri="{BB962C8B-B14F-4D97-AF65-F5344CB8AC3E}">
        <p14:creationId xmlns:p14="http://schemas.microsoft.com/office/powerpoint/2010/main" val="1922276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0F670-D44F-4281-BA66-00B0C713338F}"/>
              </a:ext>
            </a:extLst>
          </p:cNvPr>
          <p:cNvSpPr>
            <a:spLocks noGrp="1"/>
          </p:cNvSpPr>
          <p:nvPr>
            <p:ph type="title"/>
          </p:nvPr>
        </p:nvSpPr>
        <p:spPr/>
        <p:txBody>
          <a:bodyPr/>
          <a:lstStyle/>
          <a:p>
            <a:r>
              <a:rPr lang="en-US" dirty="0"/>
              <a:t>Your RoadMap</a:t>
            </a:r>
          </a:p>
        </p:txBody>
      </p:sp>
      <p:sp>
        <p:nvSpPr>
          <p:cNvPr id="3" name="Content Placeholder 2">
            <a:extLst>
              <a:ext uri="{FF2B5EF4-FFF2-40B4-BE49-F238E27FC236}">
                <a16:creationId xmlns:a16="http://schemas.microsoft.com/office/drawing/2014/main" id="{E9C57019-5CD9-4A98-AA54-F3B03D6D7D81}"/>
              </a:ext>
            </a:extLst>
          </p:cNvPr>
          <p:cNvSpPr>
            <a:spLocks noGrp="1"/>
          </p:cNvSpPr>
          <p:nvPr>
            <p:ph idx="1"/>
          </p:nvPr>
        </p:nvSpPr>
        <p:spPr/>
        <p:txBody>
          <a:bodyPr/>
          <a:lstStyle/>
          <a:p>
            <a:pPr marL="0" indent="0">
              <a:buNone/>
            </a:pPr>
            <a:r>
              <a:rPr lang="en-US" sz="2000" dirty="0">
                <a:latin typeface="Montserrat" panose="00000500000000000000" pitchFamily="2" charset="0"/>
              </a:rPr>
              <a:t>Service</a:t>
            </a:r>
            <a:r>
              <a:rPr lang="en-US" sz="2000" b="0" i="0" dirty="0">
                <a:effectLst/>
                <a:latin typeface="Montserrat" panose="00000500000000000000" pitchFamily="2" charset="0"/>
              </a:rPr>
              <a:t> Plan Fundamentals:</a:t>
            </a:r>
          </a:p>
          <a:p>
            <a:r>
              <a:rPr lang="en-US" sz="2000" b="0" i="0" dirty="0">
                <a:effectLst/>
                <a:latin typeface="Montserrat" panose="00000500000000000000" pitchFamily="2" charset="0"/>
              </a:rPr>
              <a:t>In a simple but useful way, a service plan should include:</a:t>
            </a:r>
          </a:p>
          <a:p>
            <a:pPr>
              <a:buFont typeface="Arial" panose="020B0604020202020204" pitchFamily="34" charset="0"/>
              <a:buChar char="•"/>
            </a:pPr>
            <a:r>
              <a:rPr lang="en-US" sz="2000" b="0" i="0" dirty="0">
                <a:effectLst/>
                <a:latin typeface="Montserrat" panose="00000500000000000000" pitchFamily="2" charset="0"/>
              </a:rPr>
              <a:t>The </a:t>
            </a:r>
            <a:r>
              <a:rPr lang="en-US" sz="2000" b="1" i="0" dirty="0">
                <a:effectLst/>
                <a:latin typeface="Montserrat" panose="00000500000000000000" pitchFamily="2" charset="0"/>
              </a:rPr>
              <a:t>What</a:t>
            </a:r>
            <a:r>
              <a:rPr lang="en-US" sz="2000" b="0" i="0" dirty="0">
                <a:effectLst/>
                <a:latin typeface="Montserrat" panose="00000500000000000000" pitchFamily="2" charset="0"/>
              </a:rPr>
              <a:t>: Care and Service</a:t>
            </a:r>
          </a:p>
          <a:p>
            <a:pPr>
              <a:buFont typeface="Arial" panose="020B0604020202020204" pitchFamily="34" charset="0"/>
              <a:buChar char="•"/>
            </a:pPr>
            <a:r>
              <a:rPr lang="en-US" sz="2000" dirty="0">
                <a:latin typeface="Montserrat" panose="00000500000000000000" pitchFamily="2" charset="0"/>
              </a:rPr>
              <a:t>The </a:t>
            </a:r>
            <a:r>
              <a:rPr lang="en-US" sz="2000" b="1" dirty="0">
                <a:latin typeface="Montserrat" panose="00000500000000000000" pitchFamily="2" charset="0"/>
              </a:rPr>
              <a:t>Why</a:t>
            </a:r>
            <a:r>
              <a:rPr lang="en-US" sz="2000" dirty="0">
                <a:latin typeface="Montserrat" panose="00000500000000000000" pitchFamily="2" charset="0"/>
              </a:rPr>
              <a:t>: Resident Needs and Competencies</a:t>
            </a:r>
            <a:endParaRPr lang="en-US" sz="2000" b="0" i="0" dirty="0">
              <a:effectLst/>
              <a:latin typeface="Montserrat" panose="00000500000000000000" pitchFamily="2" charset="0"/>
            </a:endParaRPr>
          </a:p>
          <a:p>
            <a:pPr>
              <a:buFont typeface="Arial" panose="020B0604020202020204" pitchFamily="34" charset="0"/>
              <a:buChar char="•"/>
            </a:pPr>
            <a:r>
              <a:rPr lang="en-US" sz="2000" b="0" i="0" dirty="0">
                <a:effectLst/>
                <a:latin typeface="Montserrat" panose="00000500000000000000" pitchFamily="2" charset="0"/>
              </a:rPr>
              <a:t>The </a:t>
            </a:r>
            <a:r>
              <a:rPr lang="en-US" sz="2000" b="1" i="0" dirty="0">
                <a:effectLst/>
                <a:latin typeface="Montserrat" panose="00000500000000000000" pitchFamily="2" charset="0"/>
              </a:rPr>
              <a:t>How</a:t>
            </a:r>
            <a:r>
              <a:rPr lang="en-US" sz="2000" b="0" i="0" dirty="0">
                <a:effectLst/>
                <a:latin typeface="Montserrat" panose="00000500000000000000" pitchFamily="2" charset="0"/>
              </a:rPr>
              <a:t>: Interventions/Assistance Provided</a:t>
            </a:r>
          </a:p>
          <a:p>
            <a:pPr>
              <a:buFont typeface="Arial" panose="020B0604020202020204" pitchFamily="34" charset="0"/>
              <a:buChar char="•"/>
            </a:pPr>
            <a:r>
              <a:rPr lang="en-US" sz="2000" b="0" i="0" dirty="0">
                <a:effectLst/>
                <a:latin typeface="Montserrat" panose="00000500000000000000" pitchFamily="2" charset="0"/>
              </a:rPr>
              <a:t>The </a:t>
            </a:r>
            <a:r>
              <a:rPr lang="en-US" sz="2000" b="1" i="0" dirty="0">
                <a:effectLst/>
                <a:latin typeface="Montserrat" panose="00000500000000000000" pitchFamily="2" charset="0"/>
              </a:rPr>
              <a:t>Who: </a:t>
            </a:r>
            <a:r>
              <a:rPr lang="en-US" sz="2000" i="0" dirty="0">
                <a:effectLst/>
                <a:latin typeface="Montserrat" panose="00000500000000000000" pitchFamily="2" charset="0"/>
              </a:rPr>
              <a:t>Who is responsible</a:t>
            </a:r>
          </a:p>
          <a:p>
            <a:pPr>
              <a:buFont typeface="Arial" panose="020B0604020202020204" pitchFamily="34" charset="0"/>
              <a:buChar char="•"/>
            </a:pPr>
            <a:r>
              <a:rPr lang="en-US" sz="2000" dirty="0">
                <a:latin typeface="Montserrat" panose="00000500000000000000" pitchFamily="2" charset="0"/>
              </a:rPr>
              <a:t>The</a:t>
            </a:r>
            <a:r>
              <a:rPr lang="en-US" sz="2000" b="1" dirty="0">
                <a:latin typeface="Montserrat" panose="00000500000000000000" pitchFamily="2" charset="0"/>
              </a:rPr>
              <a:t> Frequency</a:t>
            </a:r>
            <a:r>
              <a:rPr lang="en-US" sz="2000" dirty="0">
                <a:latin typeface="Montserrat" panose="00000500000000000000" pitchFamily="2" charset="0"/>
              </a:rPr>
              <a:t>: How often</a:t>
            </a:r>
            <a:endParaRPr lang="en-US" sz="2000" i="0" dirty="0">
              <a:effectLst/>
              <a:latin typeface="Montserrat" panose="00000500000000000000" pitchFamily="2" charset="0"/>
            </a:endParaRPr>
          </a:p>
          <a:p>
            <a:pPr>
              <a:buFont typeface="Arial" panose="020B0604020202020204" pitchFamily="34" charset="0"/>
              <a:buChar char="•"/>
            </a:pPr>
            <a:r>
              <a:rPr lang="en-US" sz="2000" i="0" dirty="0">
                <a:effectLst/>
                <a:latin typeface="Montserrat" panose="00000500000000000000" pitchFamily="2" charset="0"/>
              </a:rPr>
              <a:t>The</a:t>
            </a:r>
            <a:r>
              <a:rPr lang="en-US" sz="2000" b="1" i="0" dirty="0">
                <a:effectLst/>
                <a:latin typeface="Montserrat" panose="00000500000000000000" pitchFamily="2" charset="0"/>
              </a:rPr>
              <a:t> Evaluation: </a:t>
            </a:r>
            <a:r>
              <a:rPr lang="en-US" sz="2000" i="0" dirty="0">
                <a:effectLst/>
                <a:latin typeface="Montserrat" panose="00000500000000000000" pitchFamily="2" charset="0"/>
              </a:rPr>
              <a:t>Review and update</a:t>
            </a:r>
          </a:p>
          <a:p>
            <a:pPr>
              <a:buFont typeface="Arial" panose="020B0604020202020204" pitchFamily="34" charset="0"/>
              <a:buChar char="•"/>
            </a:pPr>
            <a:endParaRPr lang="en-US" sz="2000" b="0" i="0" dirty="0">
              <a:effectLst/>
              <a:latin typeface="Montserrat" panose="00000500000000000000" pitchFamily="2" charset="0"/>
            </a:endParaRPr>
          </a:p>
          <a:p>
            <a:endParaRPr lang="en-US" dirty="0"/>
          </a:p>
        </p:txBody>
      </p:sp>
      <p:sp>
        <p:nvSpPr>
          <p:cNvPr id="4" name="Text Placeholder 3">
            <a:extLst>
              <a:ext uri="{FF2B5EF4-FFF2-40B4-BE49-F238E27FC236}">
                <a16:creationId xmlns:a16="http://schemas.microsoft.com/office/drawing/2014/main" id="{0FA42560-CE89-4CFF-84F2-8DB30ED896B9}"/>
              </a:ext>
            </a:extLst>
          </p:cNvPr>
          <p:cNvSpPr>
            <a:spLocks noGrp="1"/>
          </p:cNvSpPr>
          <p:nvPr>
            <p:ph type="body" sz="half" idx="2"/>
          </p:nvPr>
        </p:nvSpPr>
        <p:spPr/>
        <p:txBody>
          <a:bodyPr/>
          <a:lstStyle/>
          <a:p>
            <a:r>
              <a:rPr lang="en-US" sz="1400" b="0" i="0" dirty="0">
                <a:effectLst/>
                <a:latin typeface="Montserrat" panose="00000500000000000000" pitchFamily="2" charset="0"/>
              </a:rPr>
              <a:t>To be successful, a service plan needs effective communication and goal-oriented interventions. </a:t>
            </a:r>
            <a:br>
              <a:rPr lang="en-US" sz="1400" b="0" i="0" dirty="0">
                <a:effectLst/>
                <a:latin typeface="Montserrat" panose="00000500000000000000" pitchFamily="2" charset="0"/>
              </a:rPr>
            </a:br>
            <a:r>
              <a:rPr lang="en-US" sz="1400" b="0" i="0" dirty="0">
                <a:effectLst/>
                <a:latin typeface="Montserrat" panose="00000500000000000000" pitchFamily="2" charset="0"/>
              </a:rPr>
              <a:t>A service plan is your roadmap for effective care, and a collaboration tool that improves the resident’s overall experience. </a:t>
            </a:r>
            <a:br>
              <a:rPr lang="en-US" sz="1400" b="0" i="0" dirty="0">
                <a:effectLst/>
                <a:latin typeface="Montserrat" panose="00000500000000000000" pitchFamily="2" charset="0"/>
              </a:rPr>
            </a:br>
            <a:endParaRPr lang="en-US" dirty="0"/>
          </a:p>
        </p:txBody>
      </p:sp>
      <p:sp>
        <p:nvSpPr>
          <p:cNvPr id="5" name="Title 1">
            <a:extLst>
              <a:ext uri="{FF2B5EF4-FFF2-40B4-BE49-F238E27FC236}">
                <a16:creationId xmlns:a16="http://schemas.microsoft.com/office/drawing/2014/main" id="{FDE33508-8FB9-4B0C-B8FE-766ABD6E75C0}"/>
              </a:ext>
            </a:extLst>
          </p:cNvPr>
          <p:cNvSpPr txBox="1">
            <a:spLocks/>
          </p:cNvSpPr>
          <p:nvPr/>
        </p:nvSpPr>
        <p:spPr>
          <a:xfrm>
            <a:off x="9580007" y="2184771"/>
            <a:ext cx="2793366" cy="2807489"/>
          </a:xfrm>
          <a:prstGeom prst="rect">
            <a:avLst/>
          </a:prstGeom>
        </p:spPr>
        <p:txBody>
          <a:bodyPr vert="horz" lIns="91440" tIns="45720" rIns="91440" bIns="45720" rtlCol="0" anchor="b">
            <a:normAutofit fontScale="97500" lnSpcReduction="10000"/>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r>
              <a:rPr lang="en-US" sz="1700" dirty="0">
                <a:latin typeface="Montserrat" panose="00000500000000000000" pitchFamily="2" charset="0"/>
              </a:rPr>
              <a:t>To be successful, a service plan needs effective communication and goal-oriented interventions. </a:t>
            </a:r>
            <a:br>
              <a:rPr lang="en-US" sz="1700" dirty="0">
                <a:latin typeface="Montserrat" panose="00000500000000000000" pitchFamily="2" charset="0"/>
              </a:rPr>
            </a:br>
            <a:r>
              <a:rPr lang="en-US" sz="1700" dirty="0">
                <a:latin typeface="Montserrat" panose="00000500000000000000" pitchFamily="2" charset="0"/>
              </a:rPr>
              <a:t>A service plan is your roadmap for effective care, and a collaboration tool that improves the resident’s overall experience. </a:t>
            </a:r>
            <a:br>
              <a:rPr lang="en-US" sz="1700" dirty="0">
                <a:latin typeface="Montserrat" panose="00000500000000000000" pitchFamily="2" charset="0"/>
              </a:rPr>
            </a:br>
            <a:endParaRPr lang="en-US" sz="1700" dirty="0"/>
          </a:p>
        </p:txBody>
      </p:sp>
      <p:pic>
        <p:nvPicPr>
          <p:cNvPr id="6" name="Picture 2" descr="Winding Road on a White Isolated Background with Pin Pointers  road map stock illustrations">
            <a:extLst>
              <a:ext uri="{FF2B5EF4-FFF2-40B4-BE49-F238E27FC236}">
                <a16:creationId xmlns:a16="http://schemas.microsoft.com/office/drawing/2014/main" id="{BFC355C3-7977-433B-8E8A-935BE34F3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5979" y="1031610"/>
            <a:ext cx="2903470" cy="2807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569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652E5D6-E378-4614-BCBD-8663DD15B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A287AC3-AACF-4ADB-9F73-125E714D9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993" y="4367639"/>
            <a:ext cx="11430014" cy="1852186"/>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sp>
      <p:sp>
        <p:nvSpPr>
          <p:cNvPr id="2" name="Title 1">
            <a:extLst>
              <a:ext uri="{FF2B5EF4-FFF2-40B4-BE49-F238E27FC236}">
                <a16:creationId xmlns:a16="http://schemas.microsoft.com/office/drawing/2014/main" id="{E7F1AB37-B52F-4D96-93F1-A7EDD656F82C}"/>
              </a:ext>
            </a:extLst>
          </p:cNvPr>
          <p:cNvSpPr>
            <a:spLocks noGrp="1"/>
          </p:cNvSpPr>
          <p:nvPr>
            <p:ph type="title"/>
          </p:nvPr>
        </p:nvSpPr>
        <p:spPr>
          <a:xfrm>
            <a:off x="554477" y="4599160"/>
            <a:ext cx="11079804" cy="1358020"/>
          </a:xfrm>
        </p:spPr>
        <p:txBody>
          <a:bodyPr anchor="ctr">
            <a:normAutofit/>
          </a:bodyPr>
          <a:lstStyle/>
          <a:p>
            <a:pPr algn="ctr"/>
            <a:r>
              <a:rPr lang="en-US" sz="1800" b="0" i="0">
                <a:solidFill>
                  <a:schemeClr val="bg1"/>
                </a:solidFill>
                <a:effectLst/>
                <a:latin typeface="Montserrat" panose="00000500000000000000" pitchFamily="2" charset="0"/>
              </a:rPr>
              <a:t>Service plans guide how staff provide </a:t>
            </a:r>
            <a:r>
              <a:rPr lang="en-US" sz="1800" b="1" i="0">
                <a:solidFill>
                  <a:schemeClr val="bg1"/>
                </a:solidFill>
                <a:effectLst/>
                <a:latin typeface="Montserrat" panose="00000500000000000000" pitchFamily="2" charset="0"/>
              </a:rPr>
              <a:t> care</a:t>
            </a:r>
            <a:r>
              <a:rPr lang="en-US" sz="1800" b="0" i="0">
                <a:solidFill>
                  <a:schemeClr val="bg1"/>
                </a:solidFill>
                <a:effectLst/>
                <a:latin typeface="Montserrat" panose="00000500000000000000" pitchFamily="2" charset="0"/>
              </a:rPr>
              <a:t> to residents.</a:t>
            </a:r>
            <a:r>
              <a:rPr lang="en-US" sz="1800" b="1" i="0">
                <a:solidFill>
                  <a:schemeClr val="bg1"/>
                </a:solidFill>
                <a:effectLst/>
                <a:latin typeface="Montserrat" panose="00000500000000000000" pitchFamily="2" charset="0"/>
              </a:rPr>
              <a:t> </a:t>
            </a:r>
            <a:br>
              <a:rPr lang="en-US" sz="1800" b="1" i="0">
                <a:solidFill>
                  <a:schemeClr val="bg1"/>
                </a:solidFill>
                <a:effectLst/>
                <a:latin typeface="Montserrat" panose="00000500000000000000" pitchFamily="2" charset="0"/>
              </a:rPr>
            </a:br>
            <a:br>
              <a:rPr lang="en-US" sz="1800" b="1" i="0">
                <a:solidFill>
                  <a:schemeClr val="bg1"/>
                </a:solidFill>
                <a:effectLst/>
                <a:latin typeface="Montserrat" panose="00000500000000000000" pitchFamily="2" charset="0"/>
              </a:rPr>
            </a:br>
            <a:r>
              <a:rPr lang="en-US" sz="1800" b="1" i="0">
                <a:solidFill>
                  <a:schemeClr val="bg1"/>
                </a:solidFill>
                <a:effectLst/>
                <a:latin typeface="Montserrat" panose="00000500000000000000" pitchFamily="2" charset="0"/>
              </a:rPr>
              <a:t>Service plans document</a:t>
            </a:r>
            <a:r>
              <a:rPr lang="en-US" sz="1800" b="0" i="0">
                <a:solidFill>
                  <a:schemeClr val="bg1"/>
                </a:solidFill>
                <a:effectLst/>
                <a:latin typeface="Montserrat" panose="00000500000000000000" pitchFamily="2" charset="0"/>
              </a:rPr>
              <a:t> </a:t>
            </a:r>
            <a:br>
              <a:rPr lang="en-US" sz="1800" b="0" i="0">
                <a:solidFill>
                  <a:schemeClr val="bg1"/>
                </a:solidFill>
                <a:effectLst/>
                <a:latin typeface="Montserrat" panose="00000500000000000000" pitchFamily="2" charset="0"/>
              </a:rPr>
            </a:br>
            <a:r>
              <a:rPr lang="en-US" sz="1800" b="0" i="0">
                <a:solidFill>
                  <a:schemeClr val="bg1"/>
                </a:solidFill>
                <a:effectLst/>
                <a:latin typeface="Montserrat" panose="00000500000000000000" pitchFamily="2" charset="0"/>
              </a:rPr>
              <a:t>assessment needs, planned interventions, who is responsible, frequency and evaluation</a:t>
            </a:r>
            <a:endParaRPr lang="en-US" sz="1800">
              <a:solidFill>
                <a:schemeClr val="bg1"/>
              </a:solidFill>
            </a:endParaRPr>
          </a:p>
        </p:txBody>
      </p:sp>
      <p:graphicFrame>
        <p:nvGraphicFramePr>
          <p:cNvPr id="14" name="Content Placeholder 2">
            <a:extLst>
              <a:ext uri="{FF2B5EF4-FFF2-40B4-BE49-F238E27FC236}">
                <a16:creationId xmlns:a16="http://schemas.microsoft.com/office/drawing/2014/main" id="{C0DEE055-C3D6-A9A3-8250-102623459B1B}"/>
              </a:ext>
            </a:extLst>
          </p:cNvPr>
          <p:cNvGraphicFramePr>
            <a:graphicFrameLocks noGrp="1"/>
          </p:cNvGraphicFramePr>
          <p:nvPr>
            <p:ph idx="1"/>
            <p:extLst>
              <p:ext uri="{D42A27DB-BD31-4B8C-83A1-F6EECF244321}">
                <p14:modId xmlns:p14="http://schemas.microsoft.com/office/powerpoint/2010/main" val="3786656845"/>
              </p:ext>
            </p:extLst>
          </p:nvPr>
        </p:nvGraphicFramePr>
        <p:xfrm>
          <a:off x="960120" y="640080"/>
          <a:ext cx="10271760" cy="3202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9323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 table, Excel&#10;&#10;Description automatically generated">
            <a:extLst>
              <a:ext uri="{FF2B5EF4-FFF2-40B4-BE49-F238E27FC236}">
                <a16:creationId xmlns:a16="http://schemas.microsoft.com/office/drawing/2014/main" id="{A0651EB6-4CA6-4598-ADBA-B0CF7B7B97AD}"/>
              </a:ext>
            </a:extLst>
          </p:cNvPr>
          <p:cNvPicPr>
            <a:picLocks noChangeAspect="1"/>
          </p:cNvPicPr>
          <p:nvPr/>
        </p:nvPicPr>
        <p:blipFill>
          <a:blip r:embed="rId2"/>
          <a:stretch>
            <a:fillRect/>
          </a:stretch>
        </p:blipFill>
        <p:spPr>
          <a:xfrm>
            <a:off x="0" y="103909"/>
            <a:ext cx="12192000" cy="6650182"/>
          </a:xfrm>
          <a:prstGeom prst="rect">
            <a:avLst/>
          </a:prstGeom>
        </p:spPr>
      </p:pic>
    </p:spTree>
    <p:extLst>
      <p:ext uri="{BB962C8B-B14F-4D97-AF65-F5344CB8AC3E}">
        <p14:creationId xmlns:p14="http://schemas.microsoft.com/office/powerpoint/2010/main" val="2593747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514"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E7130A5-255D-4799-9594-66890E2771D5}"/>
              </a:ext>
            </a:extLst>
          </p:cNvPr>
          <p:cNvSpPr>
            <a:spLocks noGrp="1"/>
          </p:cNvSpPr>
          <p:nvPr>
            <p:ph type="title"/>
          </p:nvPr>
        </p:nvSpPr>
        <p:spPr>
          <a:xfrm>
            <a:off x="5451642" y="1123837"/>
            <a:ext cx="6451110" cy="1255469"/>
          </a:xfrm>
        </p:spPr>
        <p:txBody>
          <a:bodyPr>
            <a:normAutofit/>
          </a:bodyPr>
          <a:lstStyle/>
          <a:p>
            <a:r>
              <a:rPr lang="en-US" sz="1700" b="0" i="0">
                <a:effectLst/>
                <a:latin typeface="Montserrat" panose="00000500000000000000" pitchFamily="2" charset="0"/>
              </a:rPr>
              <a:t>Bathing</a:t>
            </a:r>
            <a:br>
              <a:rPr lang="en-US" sz="1700" b="0" i="0">
                <a:effectLst/>
                <a:latin typeface="Montserrat" panose="00000500000000000000" pitchFamily="2" charset="0"/>
              </a:rPr>
            </a:br>
            <a:br>
              <a:rPr lang="en-US" sz="1700" b="0" i="0">
                <a:effectLst/>
                <a:latin typeface="Montserrat" panose="00000500000000000000" pitchFamily="2" charset="0"/>
              </a:rPr>
            </a:br>
            <a:r>
              <a:rPr lang="en-US" sz="1700" b="1" i="1">
                <a:latin typeface="Montserrat" panose="00000500000000000000" pitchFamily="2" charset="0"/>
              </a:rPr>
              <a:t>Create a custom description specific to the resident</a:t>
            </a:r>
            <a:br>
              <a:rPr lang="en-US" sz="1700" b="1" i="1">
                <a:latin typeface="Montserrat" panose="00000500000000000000" pitchFamily="2" charset="0"/>
              </a:rPr>
            </a:br>
            <a:endParaRPr lang="en-US" sz="1700"/>
          </a:p>
        </p:txBody>
      </p:sp>
      <p:sp>
        <p:nvSpPr>
          <p:cNvPr id="32" name="Rectangle 31">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Graphic 24" descr="Shower">
            <a:extLst>
              <a:ext uri="{FF2B5EF4-FFF2-40B4-BE49-F238E27FC236}">
                <a16:creationId xmlns:a16="http://schemas.microsoft.com/office/drawing/2014/main" id="{86E1A392-0115-6440-596B-75A850B34A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0771" y="1535135"/>
            <a:ext cx="3778286" cy="3778286"/>
          </a:xfrm>
          <a:prstGeom prst="rect">
            <a:avLst/>
          </a:prstGeom>
        </p:spPr>
      </p:pic>
      <p:sp>
        <p:nvSpPr>
          <p:cNvPr id="3" name="Content Placeholder 2">
            <a:extLst>
              <a:ext uri="{FF2B5EF4-FFF2-40B4-BE49-F238E27FC236}">
                <a16:creationId xmlns:a16="http://schemas.microsoft.com/office/drawing/2014/main" id="{FA83BFBF-6BC2-419A-B5D7-4E1039139AAD}"/>
              </a:ext>
            </a:extLst>
          </p:cNvPr>
          <p:cNvSpPr>
            <a:spLocks noGrp="1"/>
          </p:cNvSpPr>
          <p:nvPr>
            <p:ph idx="1"/>
          </p:nvPr>
        </p:nvSpPr>
        <p:spPr>
          <a:xfrm>
            <a:off x="5451644" y="2510395"/>
            <a:ext cx="6451109" cy="3274586"/>
          </a:xfrm>
        </p:spPr>
        <p:txBody>
          <a:bodyPr anchor="t">
            <a:normAutofit/>
          </a:bodyPr>
          <a:lstStyle/>
          <a:p>
            <a:r>
              <a:rPr lang="en-US" b="0" i="0">
                <a:solidFill>
                  <a:srgbClr val="FFFFFF"/>
                </a:solidFill>
                <a:effectLst/>
                <a:latin typeface="Montserrat" panose="00000500000000000000" pitchFamily="2" charset="0"/>
              </a:rPr>
              <a:t>This is time spent assisting the resident with bathing needs on scheduled shower days</a:t>
            </a:r>
          </a:p>
          <a:p>
            <a:r>
              <a:rPr lang="en-US">
                <a:solidFill>
                  <a:srgbClr val="FFFFFF"/>
                </a:solidFill>
                <a:latin typeface="Montserrat" panose="00000500000000000000" pitchFamily="2" charset="0"/>
              </a:rPr>
              <a:t>Does the resident require:</a:t>
            </a:r>
          </a:p>
          <a:p>
            <a:pPr lvl="1"/>
            <a:r>
              <a:rPr lang="en-US" b="0" i="0">
                <a:solidFill>
                  <a:srgbClr val="FFFFFF"/>
                </a:solidFill>
                <a:effectLst/>
                <a:latin typeface="Montserrat" panose="00000500000000000000" pitchFamily="2" charset="0"/>
              </a:rPr>
              <a:t>Supervision requires staff to stand by for preparation and completion of bathing?</a:t>
            </a:r>
          </a:p>
          <a:p>
            <a:pPr lvl="1"/>
            <a:r>
              <a:rPr lang="en-US">
                <a:solidFill>
                  <a:srgbClr val="FFFFFF"/>
                </a:solidFill>
                <a:latin typeface="Montserrat" panose="00000500000000000000" pitchFamily="2" charset="0"/>
              </a:rPr>
              <a:t>Minimal assistance requires staff to stand by and provide assist until bathing is complete</a:t>
            </a:r>
          </a:p>
          <a:p>
            <a:pPr lvl="1"/>
            <a:r>
              <a:rPr lang="en-US" b="0" i="0">
                <a:solidFill>
                  <a:srgbClr val="FFFFFF"/>
                </a:solidFill>
                <a:effectLst/>
                <a:latin typeface="Montserrat" panose="00000500000000000000" pitchFamily="2" charset="0"/>
              </a:rPr>
              <a:t>Moderate and extensive assistance requi</a:t>
            </a:r>
            <a:r>
              <a:rPr lang="en-US">
                <a:solidFill>
                  <a:srgbClr val="FFFFFF"/>
                </a:solidFill>
                <a:latin typeface="Montserrat" panose="00000500000000000000" pitchFamily="2" charset="0"/>
              </a:rPr>
              <a:t>res staff to aide in the process until bathing is complete.</a:t>
            </a:r>
          </a:p>
          <a:p>
            <a:pPr lvl="1"/>
            <a:endParaRPr lang="en-US">
              <a:solidFill>
                <a:srgbClr val="FFFFFF"/>
              </a:solidFill>
              <a:latin typeface="Montserrat" panose="00000500000000000000" pitchFamily="2" charset="0"/>
            </a:endParaRPr>
          </a:p>
        </p:txBody>
      </p:sp>
    </p:spTree>
    <p:extLst>
      <p:ext uri="{BB962C8B-B14F-4D97-AF65-F5344CB8AC3E}">
        <p14:creationId xmlns:p14="http://schemas.microsoft.com/office/powerpoint/2010/main" val="376018545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5909</TotalTime>
  <Words>690</Words>
  <Application>Microsoft Office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Amazon Ember</vt:lpstr>
      <vt:lpstr>Arial</vt:lpstr>
      <vt:lpstr>Corbel</vt:lpstr>
      <vt:lpstr>Montserrat</vt:lpstr>
      <vt:lpstr>Wingdings</vt:lpstr>
      <vt:lpstr>Wingdings 2</vt:lpstr>
      <vt:lpstr>Frame</vt:lpstr>
      <vt:lpstr>Preparing Service Plans from Functional Needs Assessments</vt:lpstr>
      <vt:lpstr>PowerPoint Presentation</vt:lpstr>
      <vt:lpstr>SB – 11  </vt:lpstr>
      <vt:lpstr>Service Plans:  The How and The Why</vt:lpstr>
      <vt:lpstr>Key Reasons to Have a Service Plan The purpose of a service plan is to document the resident's needs, as well as the interventions planned to meet these needs. As part of the resident's health record, the service plan is used to establish continuity of care. </vt:lpstr>
      <vt:lpstr>Your RoadMap</vt:lpstr>
      <vt:lpstr>Service plans guide how staff provide  care to residents.   Service plans document  assessment needs, planned interventions, who is responsible, frequency and evaluation</vt:lpstr>
      <vt:lpstr>PowerPoint Presentation</vt:lpstr>
      <vt:lpstr>Bathing  Create a custom description specific to the resident </vt:lpstr>
      <vt:lpstr>PowerPoint Presentation</vt:lpstr>
      <vt:lpstr>Behaviors  Create a custom description specific to the resident </vt:lpstr>
      <vt:lpstr>PowerPoint Presentation</vt:lpstr>
      <vt:lpstr>PowerPoint Presentation</vt:lpstr>
      <vt:lpstr>PowerPoint Presentation</vt:lpstr>
      <vt:lpstr>For nurses and care staff, good communication in healthcare means approaching every resident interaction with the intention to understand the resident's concerns, experiences, and opinions. This includes using verbal and nonverbal communication skills, along with active listening</vt:lpstr>
      <vt:lpstr>Question and 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Care Plans from Functional Needs Assessments</dc:title>
  <dc:creator>Kristie Kronk</dc:creator>
  <cp:lastModifiedBy>Kristie Kronk</cp:lastModifiedBy>
  <cp:revision>7</cp:revision>
  <cp:lastPrinted>2022-04-15T19:16:09Z</cp:lastPrinted>
  <dcterms:created xsi:type="dcterms:W3CDTF">2022-04-11T14:47:05Z</dcterms:created>
  <dcterms:modified xsi:type="dcterms:W3CDTF">2022-04-15T19:16:10Z</dcterms:modified>
</cp:coreProperties>
</file>